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2.png" ContentType="image/png"/>
  <Override PartName="/ppt/media/image25.png" ContentType="image/png"/>
  <Override PartName="/ppt/media/image12.png" ContentType="image/png"/>
  <Override PartName="/ppt/media/image43.png" ContentType="image/png"/>
  <Override PartName="/ppt/media/image3.png" ContentType="image/png"/>
  <Override PartName="/ppt/media/image26.png" ContentType="image/png"/>
  <Override PartName="/ppt/media/image13.png" ContentType="image/png"/>
  <Override PartName="/ppt/media/image44.png" ContentType="image/png"/>
  <Override PartName="/ppt/media/image11.png" ContentType="image/png"/>
  <Override PartName="/ppt/media/image42.png" ContentType="image/png"/>
  <Override PartName="/ppt/media/image1.png" ContentType="image/png"/>
  <Override PartName="/ppt/media/image24.png" ContentType="image/png"/>
  <Override PartName="/ppt/media/image4.png" ContentType="image/png"/>
  <Override PartName="/ppt/media/image27.png" ContentType="image/png"/>
  <Override PartName="/ppt/media/image14.png" ContentType="image/png"/>
  <Override PartName="/ppt/media/image5.png" ContentType="image/png"/>
  <Override PartName="/ppt/media/image28.png" ContentType="image/png"/>
  <Override PartName="/ppt/media/image15.png" ContentType="image/png"/>
  <Override PartName="/ppt/media/image6.png" ContentType="image/png"/>
  <Override PartName="/ppt/media/image29.png" ContentType="image/png"/>
  <Override PartName="/ppt/media/image7.png" ContentType="image/png"/>
  <Override PartName="/ppt/media/image17.png" ContentType="image/png"/>
  <Override PartName="/ppt/media/image9.png" ContentType="image/png"/>
  <Override PartName="/ppt/media/image19.png" ContentType="image/png"/>
  <Override PartName="/ppt/media/image21.png" ContentType="image/png"/>
  <Override PartName="/ppt/media/image8.png" ContentType="image/png"/>
  <Override PartName="/ppt/media/image20.png" ContentType="image/png"/>
  <Override PartName="/ppt/media/image16.jpeg" ContentType="image/jpeg"/>
  <Override PartName="/ppt/media/image18.png" ContentType="image/png"/>
  <Override PartName="/ppt/media/image22.png" ContentType="image/png"/>
  <Override PartName="/ppt/media/image23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10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40.png" ContentType="image/png"/>
  <Override PartName="/ppt/media/image38.png" ContentType="image/png"/>
  <Override PartName="/ppt/media/image41.png" ContentType="image/png"/>
  <Override PartName="/ppt/media/image39.png" ContentType="image/png"/>
  <Override PartName="/ppt/media/image37.png" ContentType="image/png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4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75.xml" ContentType="application/vnd.openxmlformats-officedocument.presentationml.slide+xml"/>
  <Override PartName="/ppt/slides/slide42.xml" ContentType="application/vnd.openxmlformats-officedocument.presentationml.slide+xml"/>
  <Override PartName="/ppt/slides/slide76.xml" ContentType="application/vnd.openxmlformats-officedocument.presentationml.slide+xml"/>
  <Override PartName="/ppt/slides/slide43.xml" ContentType="application/vnd.openxmlformats-officedocument.presentationml.slide+xml"/>
  <Override PartName="/ppt/slides/slide77.xml" ContentType="application/vnd.openxmlformats-officedocument.presentationml.slide+xml"/>
  <Override PartName="/ppt/slides/slide44.xml" ContentType="application/vnd.openxmlformats-officedocument.presentationml.slide+xml"/>
  <Override PartName="/ppt/slides/slide10.xml" ContentType="application/vnd.openxmlformats-officedocument.presentationml.slide+xml"/>
  <Override PartName="/ppt/slides/slide78.xml" ContentType="application/vnd.openxmlformats-officedocument.presentationml.slide+xml"/>
  <Override PartName="/ppt/slides/slide14.xml" ContentType="application/vnd.openxmlformats-officedocument.presentationml.slide+xml"/>
  <Override PartName="/ppt/slides/slide48.xml" ContentType="application/vnd.openxmlformats-officedocument.presentationml.slide+xml"/>
  <Override PartName="/ppt/slides/slide45.xml" ContentType="application/vnd.openxmlformats-officedocument.presentationml.slide+xml"/>
  <Override PartName="/ppt/slides/slide11.xml" ContentType="application/vnd.openxmlformats-officedocument.presentationml.slide+xml"/>
  <Override PartName="/ppt/slides/slide79.xml" ContentType="application/vnd.openxmlformats-officedocument.presentationml.slide+xml"/>
  <Override PartName="/ppt/slides/slide15.xml" ContentType="application/vnd.openxmlformats-officedocument.presentationml.slide+xml"/>
  <Override PartName="/ppt/slides/slide49.xml" ContentType="application/vnd.openxmlformats-officedocument.presentationml.slide+xml"/>
  <Override PartName="/ppt/slides/slide46.xml" ContentType="application/vnd.openxmlformats-officedocument.presentationml.slide+xml"/>
  <Override PartName="/ppt/slides/slide12.xml" ContentType="application/vnd.openxmlformats-officedocument.presentationml.slide+xml"/>
  <Override PartName="/ppt/slides/slide16.xml" ContentType="application/vnd.openxmlformats-officedocument.presentationml.slide+xml"/>
  <Override PartName="/ppt/slides/slide47.xml" ContentType="application/vnd.openxmlformats-officedocument.presentationml.slide+xml"/>
  <Override PartName="/ppt/slides/slide13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.xml" ContentType="application/vnd.openxmlformats-officedocument.presentationml.slide+xml"/>
  <Override PartName="/ppt/slides/slide55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24.xml" ContentType="application/vnd.openxmlformats-officedocument.presentationml.slide+xml"/>
  <Override PartName="/ppt/slides/slide4.xml" ContentType="application/vnd.openxmlformats-officedocument.presentationml.slide+xml"/>
  <Override PartName="/ppt/slides/slide59.xml" ContentType="application/vnd.openxmlformats-officedocument.presentationml.slide+xml"/>
  <Override PartName="/ppt/slides/slide25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57.xml" ContentType="application/vnd.openxmlformats-officedocument.presentationml.slide+xml"/>
  <Override PartName="/ppt/slides/slide2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27.xml" ContentType="application/vnd.openxmlformats-officedocument.presentationml.slide+xml"/>
  <Override PartName="/ppt/slides/slide8.xml" ContentType="application/vnd.openxmlformats-officedocument.presentationml.slide+xml"/>
  <Override PartName="/ppt/slides/slide28.xml" ContentType="application/vnd.openxmlformats-officedocument.presentationml.slide+xml"/>
  <Override PartName="/ppt/slides/slide9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64.xml" ContentType="application/vnd.openxmlformats-officedocument.presentationml.slide+xml"/>
  <Override PartName="/ppt/slides/slide67.xml" ContentType="application/vnd.openxmlformats-officedocument.presentationml.slide+xml"/>
  <Override PartName="/ppt/slides/slide33.xml" ContentType="application/vnd.openxmlformats-officedocument.presentationml.slide+xml"/>
  <Override PartName="/ppt/slides/slide31.xml" ContentType="application/vnd.openxmlformats-officedocument.presentationml.slide+xml"/>
  <Override PartName="/ppt/slides/slide65.xml" ContentType="application/vnd.openxmlformats-officedocument.presentationml.slide+xml"/>
  <Override PartName="/ppt/slides/slide68.xml" ContentType="application/vnd.openxmlformats-officedocument.presentationml.slide+xml"/>
  <Override PartName="/ppt/slides/slide34.xml" ContentType="application/vnd.openxmlformats-officedocument.presentationml.slide+xml"/>
  <Override PartName="/ppt/slides/slide32.xml" ContentType="application/vnd.openxmlformats-officedocument.presentationml.slide+xml"/>
  <Override PartName="/ppt/slides/slide66.xml" ContentType="application/vnd.openxmlformats-officedocument.presentationml.slide+xml"/>
  <Override PartName="/ppt/slides/slide69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71.xml" ContentType="application/vnd.openxmlformats-officedocument.presentationml.slide+xml"/>
  <Override PartName="/ppt/slides/slide40.xml" ContentType="application/vnd.openxmlformats-officedocument.presentationml.slide+xml"/>
  <Override PartName="/ppt/slides/slide74.xml" ContentType="application/vnd.openxmlformats-officedocument.presentationml.slide+xml"/>
  <Override PartName="/ppt/slides/slide81.xml" ContentType="application/vnd.openxmlformats-officedocument.presentationml.slide+xml"/>
  <Override PartName="/ppt/slides/slide50.xml" ContentType="application/vnd.openxmlformats-officedocument.presentationml.slide+xml"/>
  <Override PartName="/ppt/slides/slide60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2.xml" ContentType="application/vnd.openxmlformats-officedocument.presentationml.slide+xml"/>
  <Override PartName="/ppt/slides/slide51.xml" ContentType="application/vnd.openxmlformats-officedocument.presentationml.slide+xml"/>
  <Override PartName="/ppt/slides/_rels/slide53.xml.rels" ContentType="application/vnd.openxmlformats-package.relationships+xml"/>
  <Override PartName="/ppt/slides/_rels/slide4.xml.rels" ContentType="application/vnd.openxmlformats-package.relationships+xml"/>
  <Override PartName="/ppt/slides/_rels/slide70.xml.rels" ContentType="application/vnd.openxmlformats-package.relationships+xml"/>
  <Override PartName="/ppt/slides/_rels/slide73.xml.rels" ContentType="application/vnd.openxmlformats-package.relationships+xml"/>
  <Override PartName="/ppt/slides/_rels/slide52.xml.rels" ContentType="application/vnd.openxmlformats-package.relationships+xml"/>
  <Override PartName="/ppt/slides/_rels/slide83.xml.rels" ContentType="application/vnd.openxmlformats-package.relationships+xml"/>
  <Override PartName="/ppt/slides/_rels/slide80.xml.rels" ContentType="application/vnd.openxmlformats-package.relationships+xml"/>
  <Override PartName="/ppt/slides/_rels/slide51.xml.rels" ContentType="application/vnd.openxmlformats-package.relationships+xml"/>
  <Override PartName="/ppt/slides/_rels/slide82.xml.rels" ContentType="application/vnd.openxmlformats-package.relationships+xml"/>
  <Override PartName="/ppt/slides/_rels/slide72.xml.rels" ContentType="application/vnd.openxmlformats-package.relationships+xml"/>
  <Override PartName="/ppt/slides/_rels/slide63.xml.rels" ContentType="application/vnd.openxmlformats-package.relationships+xml"/>
  <Override PartName="/ppt/slides/_rels/slide50.xml.rels" ContentType="application/vnd.openxmlformats-package.relationships+xml"/>
  <Override PartName="/ppt/slides/_rels/slide81.xml.rels" ContentType="application/vnd.openxmlformats-package.relationships+xml"/>
  <Override PartName="/ppt/slides/_rels/slide74.xml.rels" ContentType="application/vnd.openxmlformats-package.relationships+xml"/>
  <Override PartName="/ppt/slides/_rels/slide40.xml.rels" ContentType="application/vnd.openxmlformats-package.relationships+xml"/>
  <Override PartName="/ppt/slides/_rels/slide71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69.xml.rels" ContentType="application/vnd.openxmlformats-package.relationships+xml"/>
  <Override PartName="/ppt/slides/_rels/slide66.xml.rels" ContentType="application/vnd.openxmlformats-package.relationships+xml"/>
  <Override PartName="/ppt/slides/_rels/slide32.xml.rels" ContentType="application/vnd.openxmlformats-package.relationships+xml"/>
  <Override PartName="/ppt/slides/_rels/slide34.xml.rels" ContentType="application/vnd.openxmlformats-package.relationships+xml"/>
  <Override PartName="/ppt/slides/_rels/slide68.xml.rels" ContentType="application/vnd.openxmlformats-package.relationships+xml"/>
  <Override PartName="/ppt/slides/_rels/slide65.xml.rels" ContentType="application/vnd.openxmlformats-package.relationships+xml"/>
  <Override PartName="/ppt/slides/_rels/slide31.xml.rels" ContentType="application/vnd.openxmlformats-package.relationships+xml"/>
  <Override PartName="/ppt/slides/_rels/slide33.xml.rels" ContentType="application/vnd.openxmlformats-package.relationships+xml"/>
  <Override PartName="/ppt/slides/_rels/slide67.xml.rels" ContentType="application/vnd.openxmlformats-package.relationships+xml"/>
  <Override PartName="/ppt/slides/_rels/slide64.xml.rels" ContentType="application/vnd.openxmlformats-package.relationships+xml"/>
  <Override PartName="/ppt/slides/_rels/slide30.xml.rels" ContentType="application/vnd.openxmlformats-package.relationships+xml"/>
  <Override PartName="/ppt/slides/_rels/slide9.xml.rels" ContentType="application/vnd.openxmlformats-package.relationships+xml"/>
  <Override PartName="/ppt/slides/_rels/slide62.xml.rels" ContentType="application/vnd.openxmlformats-package.relationships+xml"/>
  <Override PartName="/ppt/slides/_rels/slide27.xml.rels" ContentType="application/vnd.openxmlformats-package.relationships+xml"/>
  <Override PartName="/ppt/slides/_rels/slide29.xml.rels" ContentType="application/vnd.openxmlformats-package.relationships+xml"/>
  <Override PartName="/ppt/slides/_rels/slide8.xml.rels" ContentType="application/vnd.openxmlformats-package.relationships+xml"/>
  <Override PartName="/ppt/slides/_rels/slide61.xml.rels" ContentType="application/vnd.openxmlformats-package.relationships+xml"/>
  <Override PartName="/ppt/slides/_rels/slide26.xml.rels" ContentType="application/vnd.openxmlformats-package.relationships+xml"/>
  <Override PartName="/ppt/slides/_rels/slide23.xml.rels" ContentType="application/vnd.openxmlformats-package.relationships+xml"/>
  <Override PartName="/ppt/slides/_rels/slide57.xml.rels" ContentType="application/vnd.openxmlformats-package.relationships+xml"/>
  <Override PartName="/ppt/slides/_rels/slide7.xml.rels" ContentType="application/vnd.openxmlformats-package.relationships+xml"/>
  <Override PartName="/ppt/slides/_rels/slide60.xml.rels" ContentType="application/vnd.openxmlformats-package.relationships+xml"/>
  <Override PartName="/ppt/slides/_rels/slide28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24.xml.rels" ContentType="application/vnd.openxmlformats-package.relationships+xml"/>
  <Override PartName="/ppt/slides/_rels/slide58.xml.rels" ContentType="application/vnd.openxmlformats-package.relationships+xml"/>
  <Override PartName="/ppt/slides/_rels/slide56.xml.rels" ContentType="application/vnd.openxmlformats-package.relationships+xml"/>
  <Override PartName="/ppt/slides/_rels/slide22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55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20.xml.rels" ContentType="application/vnd.openxmlformats-package.relationships+xml"/>
  <Override PartName="/ppt/slides/_rels/slide54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14.xml.rels" ContentType="application/vnd.openxmlformats-package.relationships+xml"/>
  <Override PartName="/ppt/slides/_rels/slide48.xml.rels" ContentType="application/vnd.openxmlformats-package.relationships+xml"/>
  <Override PartName="/ppt/slides/_rels/slide11.xml.rels" ContentType="application/vnd.openxmlformats-package.relationships+xml"/>
  <Override PartName="/ppt/slides/_rels/slide45.xml.rels" ContentType="application/vnd.openxmlformats-package.relationships+xml"/>
  <Override PartName="/ppt/slides/_rels/slide79.xml.rels" ContentType="application/vnd.openxmlformats-package.relationships+xml"/>
  <Override PartName="/ppt/slides/_rels/slide44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_rels/slide13.xml.rels" ContentType="application/vnd.openxmlformats-package.relationships+xml"/>
  <Override PartName="/ppt/slides/_rels/slide47.xml.rels" ContentType="application/vnd.openxmlformats-package.relationships+xml"/>
  <Override PartName="/ppt/slides/_rels/slide16.xml.rels" ContentType="application/vnd.openxmlformats-package.relationships+xml"/>
  <Override PartName="/ppt/slides/_rels/slide42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41.xml.rels" ContentType="application/vnd.openxmlformats-package.relationships+xml"/>
  <Override PartName="/ppt/slides/_rels/slide12.xml.rels" ContentType="application/vnd.openxmlformats-package.relationships+xml"/>
  <Override PartName="/ppt/slides/_rels/slide46.xml.rels" ContentType="application/vnd.openxmlformats-package.relationships+xml"/>
  <Override PartName="/ppt/slides/_rels/slide43.xml.rels" ContentType="application/vnd.openxmlformats-package.relationships+xml"/>
  <Override PartName="/ppt/slides/_rels/slide77.xml.rels" ContentType="application/vnd.openxmlformats-package.relationships+xml"/>
  <Override PartName="/ppt/slides/_rels/slide49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slide80.xml" ContentType="application/vnd.openxmlformats-officedocument.presentationml.slide+xml"/>
  <Override PartName="/ppt/slides/slide83.xml" ContentType="application/vnd.openxmlformats-officedocument.presentationml.slide+xml"/>
  <Override PartName="/ppt/slides/slide52.xml" ContentType="application/vnd.openxmlformats-officedocument.presentationml.slide+xml"/>
  <Override PartName="/ppt/slides/slide61.xml" ContentType="application/vnd.openxmlformats-officedocument.presentationml.slide+xml"/>
  <Override PartName="/ppt/slides/slide73.xml" ContentType="application/vnd.openxmlformats-officedocument.presentationml.slide+xml"/>
  <Override PartName="/ppt/slides/slide70.xml" ContentType="application/vnd.openxmlformats-officedocument.presentationml.slide+xml"/>
  <Override PartName="/ppt/slides/slide53.xml" ContentType="application/vnd.openxmlformats-officedocument.presentationml.slide+xml"/>
  <Override PartName="/ppt/notesSlides/_rels/notesSlide7.xml.rels" ContentType="application/vnd.openxmlformats-package.relationships+xml"/>
  <Override PartName="/ppt/notesSlides/notesSlide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0886579-EB42-47D7-B90A-114DBBC825EC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Rectangle 125"/>
          <p:cNvSpPr/>
          <p:nvPr/>
        </p:nvSpPr>
        <p:spPr>
          <a:xfrm>
            <a:off x="4282200" y="10155600"/>
            <a:ext cx="3272400" cy="531000"/>
          </a:xfrm>
          <a:custGeom>
            <a:avLst/>
            <a:gdLst>
              <a:gd name="textAreaLeft" fmla="*/ 0 w 3272400"/>
              <a:gd name="textAreaRight" fmla="*/ 3272760 w 3272400"/>
              <a:gd name="textAreaTop" fmla="*/ 0 h 531000"/>
              <a:gd name="textAreaBottom" fmla="*/ 531360 h 5310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6191490F-DC34-40F0-A4D3-9E35C564934A}" type="slidenum">
              <a:rPr b="0" lang="fr-CH" sz="1200" spc="-1" strike="noStrike">
                <a:solidFill>
                  <a:srgbClr val="000000"/>
                </a:solidFill>
                <a:latin typeface="Calibri"/>
                <a:ea typeface="宋体"/>
              </a:rPr>
              <a:t>&lt;number&gt;</a:t>
            </a:fld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3" name="PlaceHolder 1"/>
          <p:cNvSpPr>
            <a:spLocks noGrp="1"/>
          </p:cNvSpPr>
          <p:nvPr>
            <p:ph type="sldImg"/>
          </p:nvPr>
        </p:nvSpPr>
        <p:spPr>
          <a:xfrm>
            <a:off x="1260000" y="799920"/>
            <a:ext cx="5036400" cy="4006080"/>
          </a:xfrm>
          <a:prstGeom prst="rect">
            <a:avLst/>
          </a:prstGeom>
          <a:ln w="0">
            <a:noFill/>
          </a:ln>
        </p:spPr>
      </p:sp>
      <p:sp>
        <p:nvSpPr>
          <p:cNvPr id="984" name="PlaceHolder 2"/>
          <p:cNvSpPr>
            <a:spLocks noGrp="1"/>
          </p:cNvSpPr>
          <p:nvPr>
            <p:ph type="body"/>
          </p:nvPr>
        </p:nvSpPr>
        <p:spPr>
          <a:xfrm>
            <a:off x="757440" y="5078520"/>
            <a:ext cx="6041160" cy="480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340" spc="-1" strike="noStrike">
                <a:solidFill>
                  <a:srgbClr val="000000"/>
                </a:solidFill>
                <a:latin typeface="Arial"/>
                <a:ea typeface="宋体"/>
              </a:rPr>
              <a:t>Mark Harris, of Nvidia, runs the gpgpu.org website</a:t>
            </a:r>
            <a:endParaRPr b="0" lang="fr-FR" sz="23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5400000"/>
            <a:ext cx="10069200" cy="2592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"/>
          <p:cNvSpPr/>
          <p:nvPr/>
        </p:nvSpPr>
        <p:spPr>
          <a:xfrm>
            <a:off x="0" y="0"/>
            <a:ext cx="10069200" cy="12042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>
          <a:xfrm>
            <a:off x="3420000" y="5400000"/>
            <a:ext cx="3229200" cy="2592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FR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>
          <a:xfrm>
            <a:off x="360000" y="5400000"/>
            <a:ext cx="2869200" cy="2592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>
            <a:off x="0" y="5400000"/>
            <a:ext cx="10067040" cy="25704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"/>
          <p:cNvSpPr/>
          <p:nvPr/>
        </p:nvSpPr>
        <p:spPr>
          <a:xfrm>
            <a:off x="0" y="0"/>
            <a:ext cx="10067040" cy="120204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ftr" idx="3"/>
          </p:nvPr>
        </p:nvSpPr>
        <p:spPr>
          <a:xfrm>
            <a:off x="3420000" y="5400000"/>
            <a:ext cx="3227040" cy="25704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FR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dt" idx="4"/>
          </p:nvPr>
        </p:nvSpPr>
        <p:spPr>
          <a:xfrm>
            <a:off x="360000" y="5400000"/>
            <a:ext cx="2867040" cy="25704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"/>
          <p:cNvSpPr/>
          <p:nvPr/>
        </p:nvSpPr>
        <p:spPr>
          <a:xfrm>
            <a:off x="0" y="5400000"/>
            <a:ext cx="10071360" cy="2613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0" y="0"/>
            <a:ext cx="10071360" cy="12063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ftr" idx="5"/>
          </p:nvPr>
        </p:nvSpPr>
        <p:spPr>
          <a:xfrm>
            <a:off x="3420000" y="5400000"/>
            <a:ext cx="3231360" cy="2613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FR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dt" idx="6"/>
          </p:nvPr>
        </p:nvSpPr>
        <p:spPr>
          <a:xfrm>
            <a:off x="360000" y="5400000"/>
            <a:ext cx="2871360" cy="2613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hyperlink" Target="https://images.app.goo.gl/GJFJkhhSgkL1yCb2A" TargetMode="External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4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images.app.goo.gl/GJFJkhhSgkL1yCb2A" TargetMode="External"/><Relationship Id="rId2" Type="http://schemas.openxmlformats.org/officeDocument/2006/relationships/image" Target="../media/image9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images.app.goo.gl/GJFJkhhSgkL1yCb2A" TargetMode="External"/><Relationship Id="rId2" Type="http://schemas.openxmlformats.org/officeDocument/2006/relationships/image" Target="../media/image9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images.app.goo.gl/GJFJkhhSgkL1yCb2A" TargetMode="External"/><Relationship Id="rId2" Type="http://schemas.openxmlformats.org/officeDocument/2006/relationships/image" Target="../media/image9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images.app.goo.gl/GJFJkhhSgkL1yCb2A" TargetMode="External"/><Relationship Id="rId2" Type="http://schemas.openxmlformats.org/officeDocument/2006/relationships/image" Target="../media/image9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hyperlink" Target="https://images.app.goo.gl/GJFJkhhSgkL1yCb2A" TargetMode="External"/><Relationship Id="rId2" Type="http://schemas.openxmlformats.org/officeDocument/2006/relationships/image" Target="../media/image9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hyperlink" Target="https://images.app.goo.gl/GJFJkhhSgkL1yCb2A" TargetMode="External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148760" cy="4309200"/>
          </a:xfrm>
          <a:prstGeom prst="rect">
            <a:avLst/>
          </a:prstGeom>
          <a:ln w="10800">
            <a:noFill/>
          </a:ln>
        </p:spPr>
      </p:pic>
      <p:sp>
        <p:nvSpPr>
          <p:cNvPr id="171" name=""/>
          <p:cNvSpPr/>
          <p:nvPr/>
        </p:nvSpPr>
        <p:spPr>
          <a:xfrm>
            <a:off x="714600" y="4392000"/>
            <a:ext cx="9349200" cy="70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f0000"/>
                </a:solidFill>
                <a:latin typeface="Source Sans Pro Black"/>
                <a:ea typeface="DejaVu Sans"/>
              </a:rPr>
              <a:t>P</a:t>
            </a:r>
            <a:r>
              <a:rPr b="1" lang="en-US" sz="2700" spc="-1" strike="noStrike">
                <a:solidFill>
                  <a:srgbClr val="000000"/>
                </a:solidFill>
                <a:latin typeface="Source Sans Pro Black"/>
                <a:ea typeface="DejaVu Sans"/>
              </a:rPr>
              <a:t>ARALLEL </a:t>
            </a:r>
            <a:r>
              <a:rPr b="1" lang="en-US" sz="2700" spc="-1" strike="noStrike">
                <a:solidFill>
                  <a:srgbClr val="ff0000"/>
                </a:solidFill>
                <a:latin typeface="Source Sans Pro Black"/>
                <a:ea typeface="DejaVu Sans"/>
              </a:rPr>
              <a:t>P</a:t>
            </a:r>
            <a:r>
              <a:rPr b="1" lang="en-US" sz="2700" spc="-1" strike="noStrike">
                <a:solidFill>
                  <a:srgbClr val="000000"/>
                </a:solidFill>
                <a:latin typeface="Source Sans Pro Black"/>
                <a:ea typeface="DejaVu Sans"/>
              </a:rPr>
              <a:t>ROGRAMMING... 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3240000" y="5055120"/>
            <a:ext cx="3442320" cy="263880"/>
          </a:xfrm>
          <a:custGeom>
            <a:avLst/>
            <a:gdLst>
              <a:gd name="textAreaLeft" fmla="*/ 0 w 3442320"/>
              <a:gd name="textAreaRight" fmla="*/ 3442680 w 3442320"/>
              <a:gd name="textAreaTop" fmla="*/ 0 h 263880"/>
              <a:gd name="textAreaBottom" fmla="*/ 264240 h 263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源ノ角ゴシック Normal"/>
              </a:rPr>
              <a:t>By Patrick Lemoine 2023.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"/>
          <p:cNvSpPr/>
          <p:nvPr/>
        </p:nvSpPr>
        <p:spPr>
          <a:xfrm>
            <a:off x="504000" y="2421000"/>
            <a:ext cx="4534920" cy="10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Blocks map to cores on the GPU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Allows for portability when changing hardware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1" name="Content Placeholder 68" descr="auto-scaling.PNG"/>
          <p:cNvPicPr/>
          <p:nvPr/>
        </p:nvPicPr>
        <p:blipFill>
          <a:blip r:embed="rId1"/>
          <a:stretch/>
        </p:blipFill>
        <p:spPr>
          <a:xfrm>
            <a:off x="5400000" y="1440000"/>
            <a:ext cx="4448520" cy="307692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07"/>
          <p:cNvSpPr/>
          <p:nvPr/>
        </p:nvSpPr>
        <p:spPr>
          <a:xfrm>
            <a:off x="360720" y="22572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Scalability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"/>
          <p:cNvSpPr/>
          <p:nvPr/>
        </p:nvSpPr>
        <p:spPr>
          <a:xfrm>
            <a:off x="504000" y="1935000"/>
            <a:ext cx="9069120" cy="281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5eb91e"/>
                </a:solidFill>
                <a:latin typeface="Times New Roman"/>
                <a:ea typeface="DejaVu Sans"/>
              </a:rPr>
              <a:t>cudaMemcpy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 void *dst,   void *src,   size_t nbytes,  enum cudaMemcpyKind direction);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returns after the copy is complete blocks CPU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 doesn’t start copying until previous CUDA calls complete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enum cudaMemcpyKind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cudaMemcpyHostToDevice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cudaMemcpyDeviceToHost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cudaMemcpyDeviceToDevice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112"/>
          <p:cNvSpPr/>
          <p:nvPr/>
        </p:nvSpPr>
        <p:spPr>
          <a:xfrm>
            <a:off x="360720" y="22572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Memory Tranfer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504000" y="1323000"/>
            <a:ext cx="9069120" cy="37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55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 kernel launches are asynchronous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control returns to CPU immediately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kernel starts executing once all previous CUDA calls have completed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5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Memcopies are synchronous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control returns to CPU once the copy is complete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copy starts once all previous CUDA calls have completed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5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cudaThreadSynchronize()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blocks until all previous CUDA calls complete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5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Asynchronous CUDA calls provide: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non-blocking memcopies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ability to overlap memcopies and kernel execution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113"/>
          <p:cNvSpPr/>
          <p:nvPr/>
        </p:nvSpPr>
        <p:spPr>
          <a:xfrm>
            <a:off x="360720" y="22572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Host Synchronization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"/>
          <p:cNvSpPr/>
          <p:nvPr/>
        </p:nvSpPr>
        <p:spPr>
          <a:xfrm>
            <a:off x="323280" y="2475000"/>
            <a:ext cx="4784760" cy="155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Shared memory much much faster than global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Don’t trust local memory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Global, Constant, and Texture memory available to both host and cpu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8" name="Content Placeholder 70" descr="CUDA-Memory.gif"/>
          <p:cNvPicPr/>
          <p:nvPr/>
        </p:nvPicPr>
        <p:blipFill>
          <a:blip r:embed="rId1"/>
          <a:stretch/>
        </p:blipFill>
        <p:spPr>
          <a:xfrm>
            <a:off x="5190480" y="1323000"/>
            <a:ext cx="4315680" cy="3738600"/>
          </a:xfrm>
          <a:prstGeom prst="rect">
            <a:avLst/>
          </a:prstGeom>
          <a:ln w="0">
            <a:noFill/>
          </a:ln>
        </p:spPr>
      </p:pic>
      <p:sp>
        <p:nvSpPr>
          <p:cNvPr id="209" name="PlaceHolder 115"/>
          <p:cNvSpPr/>
          <p:nvPr/>
        </p:nvSpPr>
        <p:spPr>
          <a:xfrm>
            <a:off x="360720" y="22572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Memory Hierarchy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540000" y="1719000"/>
            <a:ext cx="6334920" cy="299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Global memory not cached on G8x GPUs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High latency, but launching more threads hides latency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Important to minimize accesses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Coalesce global memory accesses (more later)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Shared memory is on-chip, very high bandwidth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Low latency (100-150times faster than global memory)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Like a user-managed per-multiprocessor cache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Try to minimize or avoid bank conflicts (more later)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116"/>
          <p:cNvSpPr/>
          <p:nvPr/>
        </p:nvSpPr>
        <p:spPr>
          <a:xfrm>
            <a:off x="360720" y="22572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Global and Shared Memory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"/>
          <p:cNvSpPr/>
          <p:nvPr/>
        </p:nvSpPr>
        <p:spPr>
          <a:xfrm>
            <a:off x="504000" y="1863000"/>
            <a:ext cx="9069120" cy="281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Texture partition is cached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Uses the texture cache also used for graphics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Optimized for 2D spatial locality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Best performance when threads of a warp read locations that are close together in 2D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Constant memory is cached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4 cycles per address read within a single warp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Total cost 4 cycles if all threads in a warp read same address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Total cost 64 cycles if all threads read different addresses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117"/>
          <p:cNvSpPr/>
          <p:nvPr/>
        </p:nvSpPr>
        <p:spPr>
          <a:xfrm>
            <a:off x="360720" y="22572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Texture and Constant Memory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"/>
          <p:cNvSpPr/>
          <p:nvPr/>
        </p:nvSpPr>
        <p:spPr>
          <a:xfrm>
            <a:off x="504000" y="1647000"/>
            <a:ext cx="9153360" cy="31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coordinated read by a half-warp (16threads)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contiguous region of global memory: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64bytes - each thread reads a word: int, float, …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128bytes - each thread reads a double-word: int2, float2, …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256bytes - each thread reads a quad-word: int4, float4, …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Additional restrictions: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Starting address for a region must be a multiple of region size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kth thread in a half-warp must access the kth element in a block being read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Exception: not all threads must be participating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Predicated access, divergence within a halfwarp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118"/>
          <p:cNvSpPr/>
          <p:nvPr/>
        </p:nvSpPr>
        <p:spPr>
          <a:xfrm>
            <a:off x="360720" y="22572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Coalescing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/>
          </p:nvPr>
        </p:nvSpPr>
        <p:spPr>
          <a:xfrm>
            <a:off x="503280" y="1268640"/>
            <a:ext cx="4450680" cy="52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2400" spc="-1" strike="noStrike">
                <a:solidFill>
                  <a:srgbClr val="000000"/>
                </a:solidFill>
                <a:latin typeface="Arial"/>
              </a:rPr>
              <a:t>Coalesced memory accesses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Content Placeholder 71" descr="coalesced.png"/>
          <p:cNvPicPr/>
          <p:nvPr/>
        </p:nvPicPr>
        <p:blipFill>
          <a:blip r:embed="rId1"/>
          <a:stretch/>
        </p:blipFill>
        <p:spPr>
          <a:xfrm>
            <a:off x="504000" y="2004480"/>
            <a:ext cx="4450680" cy="2851560"/>
          </a:xfrm>
          <a:prstGeom prst="rect">
            <a:avLst/>
          </a:prstGeom>
          <a:ln w="0">
            <a:noFill/>
          </a:ln>
        </p:spPr>
      </p:pic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5040000" y="1272240"/>
            <a:ext cx="4452120" cy="52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Uncoalesced memory accesses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Content Placeholder 72" descr="uncoalesced.png"/>
          <p:cNvPicPr/>
          <p:nvPr/>
        </p:nvPicPr>
        <p:blipFill>
          <a:blip r:embed="rId2"/>
          <a:stretch/>
        </p:blipFill>
        <p:spPr>
          <a:xfrm>
            <a:off x="5120640" y="2016000"/>
            <a:ext cx="4452120" cy="2827800"/>
          </a:xfrm>
          <a:prstGeom prst="rect">
            <a:avLst/>
          </a:prstGeom>
          <a:ln w="0">
            <a:noFill/>
          </a:ln>
        </p:spPr>
      </p:pic>
      <p:sp>
        <p:nvSpPr>
          <p:cNvPr id="220" name="PlaceHolder 119"/>
          <p:cNvSpPr/>
          <p:nvPr/>
        </p:nvSpPr>
        <p:spPr>
          <a:xfrm>
            <a:off x="360720" y="22572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Coalescing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"/>
          <p:cNvSpPr/>
          <p:nvPr/>
        </p:nvSpPr>
        <p:spPr>
          <a:xfrm>
            <a:off x="504000" y="2007000"/>
            <a:ext cx="4448520" cy="22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Shared memory is divided into banks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Each bank has serial read/write access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Bank addresses are striped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If more than one thread attempts to access the same bank at the same time, they’re accesses are serialized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This is a bank conflict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2" name="bank-conflict.jpg 1" descr="/Users/user/Desktop/bank-conflict.jpg"/>
          <p:cNvPicPr/>
          <p:nvPr/>
        </p:nvPicPr>
        <p:blipFill>
          <a:blip r:embed="rId1"/>
          <a:stretch/>
        </p:blipFill>
        <p:spPr>
          <a:xfrm>
            <a:off x="5661360" y="1323000"/>
            <a:ext cx="3374280" cy="3738600"/>
          </a:xfrm>
          <a:prstGeom prst="rect">
            <a:avLst/>
          </a:prstGeom>
          <a:ln w="0">
            <a:noFill/>
          </a:ln>
        </p:spPr>
      </p:pic>
      <p:sp>
        <p:nvSpPr>
          <p:cNvPr id="223" name="PlaceHolder 121"/>
          <p:cNvSpPr/>
          <p:nvPr/>
        </p:nvSpPr>
        <p:spPr>
          <a:xfrm>
            <a:off x="360720" y="22572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Bank Conflicts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"/>
          <p:cNvSpPr/>
          <p:nvPr/>
        </p:nvSpPr>
        <p:spPr>
          <a:xfrm>
            <a:off x="2160000" y="2808000"/>
            <a:ext cx="6473160" cy="142236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3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C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UDA Concepts  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2160000" y="2484720"/>
            <a:ext cx="1419120" cy="140292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bababa"/>
            </a:outerShdw>
          </a:effectLst>
        </p:spPr>
      </p:pic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7325280" y="2509200"/>
            <a:ext cx="1170360" cy="1121040"/>
          </a:xfrm>
          <a:prstGeom prst="rect">
            <a:avLst/>
          </a:prstGeom>
          <a:ln w="0">
            <a:noFill/>
          </a:ln>
        </p:spPr>
      </p:pic>
      <p:pic>
        <p:nvPicPr>
          <p:cNvPr id="227" name="Cycles- 3" descr=""/>
          <p:cNvPicPr/>
          <p:nvPr/>
        </p:nvPicPr>
        <p:blipFill>
          <a:blip r:embed="rId3"/>
          <a:stretch/>
        </p:blipFill>
        <p:spPr>
          <a:xfrm>
            <a:off x="7063200" y="2193120"/>
            <a:ext cx="1716120" cy="169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47040" cy="70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Parallel Computing Using CUDA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2703960" y="2054160"/>
            <a:ext cx="7014600" cy="280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110628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P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rogramming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I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nterface for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p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arallel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c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omputing With CUDA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147528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What is CUDA ?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47528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Concepts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84392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Running in parallel (Blocks)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84392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Introduction Threads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84392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Combining Threads &amp; Blocks (Indexing)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84392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Cooperating Threads (Shared memory)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84392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Managing the device (Asynchronous operation)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10628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A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PI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E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xamples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147528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47528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47528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73764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65320" indent="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65320" indent="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65320" indent="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1152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1152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11520" indent="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1520" indent="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name="Picture 3" descr=""/>
          <p:cNvPicPr/>
          <p:nvPr/>
        </p:nvPicPr>
        <p:blipFill>
          <a:blip r:embed="rId1"/>
          <a:srcRect l="5861" t="0" r="3730" b="0"/>
          <a:stretch/>
        </p:blipFill>
        <p:spPr>
          <a:xfrm>
            <a:off x="1260000" y="2287800"/>
            <a:ext cx="1070640" cy="2638440"/>
          </a:xfrm>
          <a:prstGeom prst="rect">
            <a:avLst/>
          </a:prstGeom>
          <a:ln w="0">
            <a:noFill/>
          </a:ln>
        </p:spPr>
      </p:pic>
      <p:sp>
        <p:nvSpPr>
          <p:cNvPr id="176" name="Text Box 3"/>
          <p:cNvSpPr/>
          <p:nvPr/>
        </p:nvSpPr>
        <p:spPr>
          <a:xfrm>
            <a:off x="1599120" y="2103840"/>
            <a:ext cx="1407960" cy="468360"/>
          </a:xfrm>
          <a:custGeom>
            <a:avLst/>
            <a:gdLst>
              <a:gd name="textAreaLeft" fmla="*/ 0 w 1407960"/>
              <a:gd name="textAreaRight" fmla="*/ 1408320 w 1407960"/>
              <a:gd name="textAreaTop" fmla="*/ 0 h 468360"/>
              <a:gd name="textAreaBottom" fmla="*/ 468720 h 468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104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000" spc="-1" strike="noStrike">
                <a:solidFill>
                  <a:srgbClr val="ff0000"/>
                </a:solidFill>
                <a:latin typeface="Source Sans Pro"/>
                <a:ea typeface="DejaVu Sans"/>
              </a:rPr>
              <a:t>G</a:t>
            </a:r>
            <a:r>
              <a:rPr b="1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OAL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11"/>
          <p:cNvSpPr/>
          <p:nvPr/>
        </p:nvSpPr>
        <p:spPr>
          <a:xfrm>
            <a:off x="8460000" y="1296000"/>
            <a:ext cx="1500840" cy="4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057"/>
              </a:spcAft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ff"/>
                </a:solidFill>
                <a:latin typeface="Liberation Serif;Times New Roman"/>
                <a:ea typeface="Songti SC"/>
              </a:rPr>
              <a:t>S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ESSION 4/6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traight Connector 75"/>
          <p:cNvSpPr/>
          <p:nvPr/>
        </p:nvSpPr>
        <p:spPr>
          <a:xfrm>
            <a:off x="5398920" y="1630440"/>
            <a:ext cx="360" cy="339912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Straight Connector 110"/>
          <p:cNvSpPr/>
          <p:nvPr/>
        </p:nvSpPr>
        <p:spPr>
          <a:xfrm>
            <a:off x="5398920" y="1630440"/>
            <a:ext cx="5720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Straight Connector 111"/>
          <p:cNvSpPr/>
          <p:nvPr/>
        </p:nvSpPr>
        <p:spPr>
          <a:xfrm flipV="1">
            <a:off x="1169640" y="3322080"/>
            <a:ext cx="4217040" cy="792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37080" bIns="-3708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AutoShape 14"/>
          <p:cNvSpPr/>
          <p:nvPr/>
        </p:nvSpPr>
        <p:spPr>
          <a:xfrm>
            <a:off x="5971320" y="1440000"/>
            <a:ext cx="3278520" cy="37764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rebuchet MS"/>
                <a:ea typeface="MS PGothic"/>
              </a:rPr>
              <a:t>Heterogeneous Computing</a:t>
            </a:r>
            <a:r>
              <a:rPr b="0" lang="en-US" sz="1050" spc="-1" strike="noStrike">
                <a:solidFill>
                  <a:srgbClr val="ffffff"/>
                </a:solidFill>
                <a:latin typeface="Trebuchet MS"/>
                <a:ea typeface="MS PGothic"/>
              </a:rPr>
              <a:t> </a:t>
            </a:r>
            <a:endParaRPr b="0" lang="fr-FR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AutoShape 65"/>
          <p:cNvSpPr/>
          <p:nvPr/>
        </p:nvSpPr>
        <p:spPr>
          <a:xfrm>
            <a:off x="5971320" y="1864800"/>
            <a:ext cx="3278520" cy="378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rebuchet MS"/>
                <a:ea typeface="MS PGothic"/>
              </a:rPr>
              <a:t>Blocks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AutoShape 66"/>
          <p:cNvSpPr/>
          <p:nvPr/>
        </p:nvSpPr>
        <p:spPr>
          <a:xfrm>
            <a:off x="5971320" y="2289960"/>
            <a:ext cx="3278520" cy="37764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rebuchet MS"/>
                <a:ea typeface="MS PGothic"/>
              </a:rPr>
              <a:t>Threads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AutoShape 67"/>
          <p:cNvSpPr/>
          <p:nvPr/>
        </p:nvSpPr>
        <p:spPr>
          <a:xfrm>
            <a:off x="5971320" y="2714760"/>
            <a:ext cx="3278520" cy="378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rebuchet MS"/>
                <a:ea typeface="MS PGothic"/>
              </a:rPr>
              <a:t>Indexing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AutoShape 68"/>
          <p:cNvSpPr/>
          <p:nvPr/>
        </p:nvSpPr>
        <p:spPr>
          <a:xfrm>
            <a:off x="5971320" y="3139200"/>
            <a:ext cx="3278520" cy="378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rebuchet MS"/>
                <a:ea typeface="MS PGothic"/>
              </a:rPr>
              <a:t>Shared memory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AutoShape 69"/>
          <p:cNvSpPr/>
          <p:nvPr/>
        </p:nvSpPr>
        <p:spPr>
          <a:xfrm>
            <a:off x="5971320" y="3564000"/>
            <a:ext cx="3278520" cy="37764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rebuchet MS"/>
                <a:ea typeface="MS PGothic"/>
              </a:rPr>
              <a:t>__syncthreads()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AutoShape 70"/>
          <p:cNvSpPr/>
          <p:nvPr/>
        </p:nvSpPr>
        <p:spPr>
          <a:xfrm>
            <a:off x="5971320" y="3989160"/>
            <a:ext cx="3278520" cy="37764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rebuchet MS"/>
                <a:ea typeface="MS PGothic"/>
              </a:rPr>
              <a:t>Asynchronous operation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AutoShape 71"/>
          <p:cNvSpPr/>
          <p:nvPr/>
        </p:nvSpPr>
        <p:spPr>
          <a:xfrm>
            <a:off x="5971320" y="4413960"/>
            <a:ext cx="3278520" cy="37800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rebuchet MS"/>
                <a:ea typeface="MS PGothic"/>
              </a:rPr>
              <a:t>Handling errors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AutoShape 72"/>
          <p:cNvSpPr/>
          <p:nvPr/>
        </p:nvSpPr>
        <p:spPr>
          <a:xfrm>
            <a:off x="5971320" y="4838760"/>
            <a:ext cx="3278520" cy="37764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rebuchet MS"/>
                <a:ea typeface="MS PGothic"/>
              </a:rPr>
              <a:t>Managing devices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Straight Connector 112"/>
          <p:cNvSpPr/>
          <p:nvPr/>
        </p:nvSpPr>
        <p:spPr>
          <a:xfrm>
            <a:off x="5398920" y="2055600"/>
            <a:ext cx="5720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Straight Connector 113"/>
          <p:cNvSpPr/>
          <p:nvPr/>
        </p:nvSpPr>
        <p:spPr>
          <a:xfrm>
            <a:off x="5398920" y="2478600"/>
            <a:ext cx="5720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Straight Connector 114"/>
          <p:cNvSpPr/>
          <p:nvPr/>
        </p:nvSpPr>
        <p:spPr>
          <a:xfrm>
            <a:off x="5398920" y="2904840"/>
            <a:ext cx="5720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Straight Connector 115"/>
          <p:cNvSpPr/>
          <p:nvPr/>
        </p:nvSpPr>
        <p:spPr>
          <a:xfrm>
            <a:off x="5398920" y="3330000"/>
            <a:ext cx="5720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Straight Connector 116"/>
          <p:cNvSpPr/>
          <p:nvPr/>
        </p:nvSpPr>
        <p:spPr>
          <a:xfrm>
            <a:off x="5398920" y="3754800"/>
            <a:ext cx="5720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Straight Connector 117"/>
          <p:cNvSpPr/>
          <p:nvPr/>
        </p:nvSpPr>
        <p:spPr>
          <a:xfrm>
            <a:off x="5398920" y="4179960"/>
            <a:ext cx="5720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Straight Connector 118"/>
          <p:cNvSpPr/>
          <p:nvPr/>
        </p:nvSpPr>
        <p:spPr>
          <a:xfrm>
            <a:off x="5398920" y="4616640"/>
            <a:ext cx="5720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Straight Connector 119"/>
          <p:cNvSpPr/>
          <p:nvPr/>
        </p:nvSpPr>
        <p:spPr>
          <a:xfrm>
            <a:off x="5398920" y="5033160"/>
            <a:ext cx="5720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Box 52"/>
          <p:cNvSpPr/>
          <p:nvPr/>
        </p:nvSpPr>
        <p:spPr>
          <a:xfrm>
            <a:off x="1382400" y="2632680"/>
            <a:ext cx="2913480" cy="5162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800" spc="-1" strike="noStrike">
                <a:solidFill>
                  <a:srgbClr val="ff0000"/>
                </a:solidFill>
                <a:latin typeface="Trebuchet MS"/>
                <a:ea typeface="DejaVu Sans"/>
              </a:rPr>
              <a:t>C</a:t>
            </a:r>
            <a:r>
              <a:rPr b="1" lang="en-GB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UDA </a:t>
            </a:r>
            <a:r>
              <a:rPr b="1" lang="en-GB" sz="2800" spc="-1" strike="noStrike">
                <a:solidFill>
                  <a:srgbClr val="ff4000"/>
                </a:solidFill>
                <a:latin typeface="Trebuchet MS"/>
                <a:ea typeface="DejaVu Sans"/>
              </a:rPr>
              <a:t>C</a:t>
            </a:r>
            <a:r>
              <a:rPr b="1" lang="en-GB" sz="2800" spc="-1" strike="noStrike">
                <a:solidFill>
                  <a:srgbClr val="000000"/>
                </a:solidFill>
                <a:latin typeface="Trebuchet MS"/>
                <a:ea typeface="DejaVu Sans"/>
              </a:rPr>
              <a:t>ONCEPTS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2140920" y="1620000"/>
            <a:ext cx="1240560" cy="1113840"/>
          </a:xfrm>
          <a:prstGeom prst="rect">
            <a:avLst/>
          </a:prstGeom>
          <a:ln w="10800">
            <a:noFill/>
          </a:ln>
        </p:spPr>
      </p:pic>
      <p:pic>
        <p:nvPicPr>
          <p:cNvPr id="250" name="Picture 12" descr="A circuit board&#10;&#10;Description automatically generated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565640" y="3556080"/>
            <a:ext cx="2428560" cy="1446120"/>
          </a:xfrm>
          <a:prstGeom prst="rect">
            <a:avLst/>
          </a:prstGeom>
          <a:ln w="0">
            <a:noFill/>
          </a:ln>
          <a:effectLst>
            <a:outerShdw algn="tl" blurRad="29196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144000" y="3394440"/>
            <a:ext cx="2338200" cy="1643760"/>
          </a:xfrm>
          <a:prstGeom prst="rect">
            <a:avLst/>
          </a:prstGeom>
          <a:ln w="10800">
            <a:noFill/>
          </a:ln>
        </p:spPr>
      </p:pic>
      <p:sp>
        <p:nvSpPr>
          <p:cNvPr id="252" name="PlaceHolder 7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Microsoft YaHei"/>
              </a:rPr>
              <a:t>CUDA: Heterogeneous Computing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Content Placeholder 1"/>
          <p:cNvSpPr/>
          <p:nvPr/>
        </p:nvSpPr>
        <p:spPr>
          <a:xfrm>
            <a:off x="684360" y="1646640"/>
            <a:ext cx="9222120" cy="1635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34272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Terminology: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90000"/>
              <a:buFont typeface="Wingdings" charset="2"/>
              <a:buChar char=""/>
            </a:pPr>
            <a:r>
              <a:rPr b="0" i="1" lang="en-GB" sz="16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Host</a:t>
            </a:r>
            <a:r>
              <a:rPr b="0" i="1" lang="en-GB" sz="1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CPU and its memory (host memory)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90000"/>
              <a:buFont typeface="Wingdings" charset="2"/>
              <a:buChar char=""/>
            </a:pPr>
            <a:r>
              <a:rPr b="0" i="1" lang="en-GB" sz="16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Device</a:t>
            </a:r>
            <a:r>
              <a:rPr b="0" i="1" lang="en-GB" sz="1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GPU and its memory (device memory)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4" name="Picture 17" descr="\\JASON-PC\Users\Jason\Documents\CUDA by Example\host.png"/>
          <p:cNvPicPr/>
          <p:nvPr/>
        </p:nvPicPr>
        <p:blipFill>
          <a:blip r:embed="rId2"/>
          <a:stretch/>
        </p:blipFill>
        <p:spPr>
          <a:xfrm>
            <a:off x="2118600" y="3281760"/>
            <a:ext cx="2465280" cy="1602000"/>
          </a:xfrm>
          <a:prstGeom prst="rect">
            <a:avLst/>
          </a:prstGeom>
          <a:ln w="0">
            <a:noFill/>
          </a:ln>
        </p:spPr>
      </p:pic>
      <p:pic>
        <p:nvPicPr>
          <p:cNvPr id="255" name="Picture 18" descr="\\JASON-PC\Users\Jason\Documents\CUDA by Example\Tesla_c1060_3qtr.png"/>
          <p:cNvPicPr/>
          <p:nvPr/>
        </p:nvPicPr>
        <p:blipFill>
          <a:blip r:embed="rId3"/>
          <a:stretch/>
        </p:blipFill>
        <p:spPr>
          <a:xfrm>
            <a:off x="6105600" y="3281760"/>
            <a:ext cx="2443320" cy="1406520"/>
          </a:xfrm>
          <a:prstGeom prst="rect">
            <a:avLst/>
          </a:prstGeom>
          <a:ln w="0">
            <a:noFill/>
          </a:ln>
        </p:spPr>
      </p:pic>
      <p:sp>
        <p:nvSpPr>
          <p:cNvPr id="256" name="TextBox 1"/>
          <p:cNvSpPr/>
          <p:nvPr/>
        </p:nvSpPr>
        <p:spPr>
          <a:xfrm>
            <a:off x="2727360" y="4851720"/>
            <a:ext cx="703800" cy="39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808080"/>
                </a:solidFill>
                <a:latin typeface="Arial"/>
                <a:ea typeface="DejaVu Sans"/>
              </a:rPr>
              <a:t>Host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TextBox 2"/>
          <p:cNvSpPr/>
          <p:nvPr/>
        </p:nvSpPr>
        <p:spPr>
          <a:xfrm>
            <a:off x="6600240" y="4825440"/>
            <a:ext cx="959760" cy="39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808080"/>
                </a:solidFill>
                <a:latin typeface="Arial"/>
                <a:ea typeface="DejaVu Sans"/>
              </a:rPr>
              <a:t>Device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Folded Corner 1"/>
          <p:cNvSpPr/>
          <p:nvPr/>
        </p:nvSpPr>
        <p:spPr>
          <a:xfrm>
            <a:off x="976680" y="624240"/>
            <a:ext cx="2104560" cy="3717360"/>
          </a:xfrm>
          <a:prstGeom prst="foldedCorner">
            <a:avLst>
              <a:gd name="adj" fmla="val 16667"/>
            </a:avLst>
          </a:prstGeom>
          <a:gradFill rotWithShape="0">
            <a:gsLst>
              <a:gs pos="0">
                <a:srgbClr val="e2fabb"/>
              </a:gs>
              <a:gs pos="100000">
                <a:srgbClr val="f2fde4"/>
              </a:gs>
            </a:gsLst>
            <a:lin ang="16200000"/>
          </a:gradFill>
          <a:ln w="9525">
            <a:solidFill>
              <a:srgbClr val="86a9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#include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400" spc="-1" strike="noStrike">
                <a:solidFill>
                  <a:srgbClr val="a31515"/>
                </a:solidFill>
                <a:latin typeface="Arial"/>
                <a:ea typeface="DejaVu Sans"/>
              </a:rPr>
              <a:t>&lt;iostream&gt;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#include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400" spc="-1" strike="noStrike">
                <a:solidFill>
                  <a:srgbClr val="a31515"/>
                </a:solidFill>
                <a:latin typeface="Arial"/>
                <a:ea typeface="DejaVu Sans"/>
              </a:rPr>
              <a:t>&lt;algorithm&gt;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using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namespace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std;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#define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N          1024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#define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RADIUS     3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#define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BLOCK_SIZE 16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__global__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void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stencil_1d(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*in, 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*out) {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__shared__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temp[BLOCK_SIZE + 2 * RADIUS];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gindex = 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threadIdx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.x + 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blockIdx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.x * 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blockDim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.x;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lindex = 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threadIdx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.x + RADIUS;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Read input elements into shared memory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temp[lindex] = in[gindex];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if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threadIdx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.x &lt; RADIUS) {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temp[lindex - RADIUS] = in[gindex - RADIUS];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temp[lindex + BLOCK_SIZE] = in[gindex + BLOCK_SIZE];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Synchronize (ensure all the data is available)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__syncthreads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();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Apply the stencil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result = 0;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for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offset = -RADIUS ; offset &lt;= RADIUS ; offset++)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result += temp[lindex + offset];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Store the result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out[gindex] = result;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void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fill_ints(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*x, 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n) {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fill_n(x, n, 1);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main(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void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) {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*in, *out;              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host copies of a, b, c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*d_in, *d_out;          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device copies of a, b, c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size = (N + 2*RADIUS) * 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sizeof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);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Alloc space for host copies and setup values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in  = (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*)malloc(size); fill_ints(in,  N + 2*RADIUS);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out = (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int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*)malloc(size); fill_ints(out, N + 2*RADIUS);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Alloc space for device copies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cudaMalloc((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void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**)&amp;d_in,  size);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cudaMalloc((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void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**)&amp;d_out, size);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Copy to device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cudaMemcpy(d_in,  in,  size, cudaMemcpyHostToDevice);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cudaMemcpy(d_out, out, size, cudaMemcpyHostToDevice);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Launch stencil_1d() kernel on GPU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stencil_1d&lt;&lt;&lt;N/BLOCK_SIZE,BLOCK_SIZE&gt;&gt;&gt;(d_in + RADIUS, d_out + RADIUS);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Copy result back to host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cudaMemcpy(out, d_out, size, cudaMemcpyDeviceToHost);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8000"/>
                </a:solidFill>
                <a:latin typeface="Arial"/>
                <a:ea typeface="DejaVu Sans"/>
              </a:rPr>
              <a:t>// Cleanup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free(in); free(out);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cudaFree(d_in); cudaFree(d_out);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400" spc="-1" strike="noStrike">
                <a:solidFill>
                  <a:srgbClr val="0000ff"/>
                </a:solidFill>
                <a:latin typeface="Arial"/>
                <a:ea typeface="DejaVu Sans"/>
              </a:rPr>
              <a:t>return</a:t>
            </a: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 0;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Right Brace 1"/>
          <p:cNvSpPr/>
          <p:nvPr/>
        </p:nvSpPr>
        <p:spPr>
          <a:xfrm>
            <a:off x="3148200" y="2733120"/>
            <a:ext cx="78840" cy="90576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>
            <a:solidFill>
              <a:srgbClr val="86a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Right Brace 2"/>
          <p:cNvSpPr/>
          <p:nvPr/>
        </p:nvSpPr>
        <p:spPr>
          <a:xfrm>
            <a:off x="3161160" y="3890880"/>
            <a:ext cx="65520" cy="36792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>
            <a:solidFill>
              <a:srgbClr val="86a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Right Brace 3"/>
          <p:cNvSpPr/>
          <p:nvPr/>
        </p:nvSpPr>
        <p:spPr>
          <a:xfrm>
            <a:off x="3148200" y="3642480"/>
            <a:ext cx="78840" cy="24408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>
            <a:solidFill>
              <a:srgbClr val="86a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TextBox 5"/>
          <p:cNvSpPr/>
          <p:nvPr/>
        </p:nvSpPr>
        <p:spPr>
          <a:xfrm>
            <a:off x="3378600" y="3004200"/>
            <a:ext cx="129528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serial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TextBox 6"/>
          <p:cNvSpPr/>
          <p:nvPr/>
        </p:nvSpPr>
        <p:spPr>
          <a:xfrm>
            <a:off x="3391200" y="3583080"/>
            <a:ext cx="151920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parallel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TextBox 7"/>
          <p:cNvSpPr/>
          <p:nvPr/>
        </p:nvSpPr>
        <p:spPr>
          <a:xfrm>
            <a:off x="3378600" y="3893040"/>
            <a:ext cx="129528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serial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Right Brace 4"/>
          <p:cNvSpPr/>
          <p:nvPr/>
        </p:nvSpPr>
        <p:spPr>
          <a:xfrm>
            <a:off x="3148200" y="1139040"/>
            <a:ext cx="78840" cy="134208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>
            <a:solidFill>
              <a:srgbClr val="86a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TextBox 8"/>
          <p:cNvSpPr/>
          <p:nvPr/>
        </p:nvSpPr>
        <p:spPr>
          <a:xfrm>
            <a:off x="3375720" y="1642320"/>
            <a:ext cx="124020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parallel fn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7" name="Picture 5" descr="\\JASON-PC\Users\Jason\Documents\CUDA by Example\host.png"/>
          <p:cNvPicPr/>
          <p:nvPr/>
        </p:nvPicPr>
        <p:blipFill>
          <a:blip r:embed="rId1"/>
          <a:stretch/>
        </p:blipFill>
        <p:spPr>
          <a:xfrm>
            <a:off x="7880760" y="624240"/>
            <a:ext cx="1217160" cy="911880"/>
          </a:xfrm>
          <a:prstGeom prst="rect">
            <a:avLst/>
          </a:prstGeom>
          <a:ln w="0">
            <a:noFill/>
          </a:ln>
        </p:spPr>
      </p:pic>
      <p:sp>
        <p:nvSpPr>
          <p:cNvPr id="268" name="Freeform 1"/>
          <p:cNvSpPr/>
          <p:nvPr/>
        </p:nvSpPr>
        <p:spPr>
          <a:xfrm>
            <a:off x="7255440" y="751320"/>
            <a:ext cx="98640" cy="658440"/>
          </a:xfrm>
          <a:custGeom>
            <a:avLst/>
            <a:gdLst>
              <a:gd name="textAreaLeft" fmla="*/ 0 w 98640"/>
              <a:gd name="textAreaRight" fmla="*/ 99000 w 98640"/>
              <a:gd name="textAreaTop" fmla="*/ 0 h 658440"/>
              <a:gd name="textAreaBottom" fmla="*/ 658800 h 658440"/>
            </a:gdLst>
            <a:ahLst/>
            <a:rect l="textAreaLeft" t="textAreaTop" r="textAreaRight" b="textAreaBottom"/>
            <a:pathLst>
              <a:path w="733595" h="3840926">
                <a:moveTo>
                  <a:pt x="278841" y="0"/>
                </a:moveTo>
                <a:cubicBezTo>
                  <a:pt x="638674" y="246944"/>
                  <a:pt x="766141" y="307994"/>
                  <a:pt x="719668" y="513526"/>
                </a:cubicBezTo>
                <a:cubicBezTo>
                  <a:pt x="673195" y="719058"/>
                  <a:pt x="-1409" y="993303"/>
                  <a:pt x="2" y="1233192"/>
                </a:cubicBezTo>
                <a:cubicBezTo>
                  <a:pt x="1413" y="1473081"/>
                  <a:pt x="725313" y="1712970"/>
                  <a:pt x="728135" y="1952859"/>
                </a:cubicBezTo>
                <a:cubicBezTo>
                  <a:pt x="730957" y="2192748"/>
                  <a:pt x="16935" y="2432637"/>
                  <a:pt x="16935" y="2672526"/>
                </a:cubicBezTo>
                <a:cubicBezTo>
                  <a:pt x="16935" y="2912415"/>
                  <a:pt x="682980" y="3197459"/>
                  <a:pt x="728135" y="3392192"/>
                </a:cubicBezTo>
                <a:cubicBezTo>
                  <a:pt x="773291" y="3586925"/>
                  <a:pt x="530579" y="3713925"/>
                  <a:pt x="287868" y="3840926"/>
                </a:cubicBezTo>
              </a:path>
            </a:pathLst>
          </a:custGeom>
          <a:noFill/>
          <a:ln w="9525">
            <a:solidFill>
              <a:srgbClr val="86a900"/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9" name="Group 1"/>
          <p:cNvGrpSpPr/>
          <p:nvPr/>
        </p:nvGrpSpPr>
        <p:grpSpPr>
          <a:xfrm>
            <a:off x="6506280" y="1822680"/>
            <a:ext cx="1338840" cy="658440"/>
            <a:chOff x="6506280" y="1822680"/>
            <a:chExt cx="1338840" cy="658440"/>
          </a:xfrm>
        </p:grpSpPr>
        <p:sp>
          <p:nvSpPr>
            <p:cNvPr id="270" name="Freeform 2"/>
            <p:cNvSpPr/>
            <p:nvPr/>
          </p:nvSpPr>
          <p:spPr>
            <a:xfrm>
              <a:off x="6506280" y="1822680"/>
              <a:ext cx="98640" cy="658440"/>
            </a:xfrm>
            <a:custGeom>
              <a:avLst/>
              <a:gdLst>
                <a:gd name="textAreaLeft" fmla="*/ 0 w 98640"/>
                <a:gd name="textAreaRight" fmla="*/ 99000 w 9864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1" name="Freeform 3"/>
            <p:cNvSpPr/>
            <p:nvPr/>
          </p:nvSpPr>
          <p:spPr>
            <a:xfrm>
              <a:off x="6554160" y="1822680"/>
              <a:ext cx="98280" cy="65844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2" name="Freeform 4"/>
            <p:cNvSpPr/>
            <p:nvPr/>
          </p:nvSpPr>
          <p:spPr>
            <a:xfrm>
              <a:off x="6601680" y="1822680"/>
              <a:ext cx="98280" cy="65844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3" name="Freeform 5"/>
            <p:cNvSpPr/>
            <p:nvPr/>
          </p:nvSpPr>
          <p:spPr>
            <a:xfrm>
              <a:off x="6649200" y="1822680"/>
              <a:ext cx="98640" cy="658440"/>
            </a:xfrm>
            <a:custGeom>
              <a:avLst/>
              <a:gdLst>
                <a:gd name="textAreaLeft" fmla="*/ 0 w 98640"/>
                <a:gd name="textAreaRight" fmla="*/ 99000 w 9864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4" name="Freeform 6"/>
            <p:cNvSpPr/>
            <p:nvPr/>
          </p:nvSpPr>
          <p:spPr>
            <a:xfrm>
              <a:off x="6744960" y="1822680"/>
              <a:ext cx="98280" cy="65844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5" name="Freeform 7"/>
            <p:cNvSpPr/>
            <p:nvPr/>
          </p:nvSpPr>
          <p:spPr>
            <a:xfrm>
              <a:off x="6840360" y="1822680"/>
              <a:ext cx="98280" cy="65844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6" name="Freeform 8"/>
            <p:cNvSpPr/>
            <p:nvPr/>
          </p:nvSpPr>
          <p:spPr>
            <a:xfrm>
              <a:off x="6935760" y="1822680"/>
              <a:ext cx="98640" cy="658440"/>
            </a:xfrm>
            <a:custGeom>
              <a:avLst/>
              <a:gdLst>
                <a:gd name="textAreaLeft" fmla="*/ 0 w 98640"/>
                <a:gd name="textAreaRight" fmla="*/ 99000 w 9864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7" name="Freeform 9"/>
            <p:cNvSpPr/>
            <p:nvPr/>
          </p:nvSpPr>
          <p:spPr>
            <a:xfrm>
              <a:off x="7078680" y="1822680"/>
              <a:ext cx="98280" cy="65844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8" name="Freeform 10"/>
            <p:cNvSpPr/>
            <p:nvPr/>
          </p:nvSpPr>
          <p:spPr>
            <a:xfrm>
              <a:off x="7221960" y="1822680"/>
              <a:ext cx="98280" cy="65844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9" name="Freeform 11"/>
            <p:cNvSpPr/>
            <p:nvPr/>
          </p:nvSpPr>
          <p:spPr>
            <a:xfrm>
              <a:off x="6697440" y="1822680"/>
              <a:ext cx="98280" cy="65844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0" name="Freeform 12"/>
            <p:cNvSpPr/>
            <p:nvPr/>
          </p:nvSpPr>
          <p:spPr>
            <a:xfrm>
              <a:off x="6792480" y="1822680"/>
              <a:ext cx="98640" cy="658440"/>
            </a:xfrm>
            <a:custGeom>
              <a:avLst/>
              <a:gdLst>
                <a:gd name="textAreaLeft" fmla="*/ 0 w 98640"/>
                <a:gd name="textAreaRight" fmla="*/ 99000 w 9864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1" name="Freeform 13"/>
            <p:cNvSpPr/>
            <p:nvPr/>
          </p:nvSpPr>
          <p:spPr>
            <a:xfrm>
              <a:off x="6887880" y="1822680"/>
              <a:ext cx="98280" cy="65844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2" name="Freeform 14"/>
            <p:cNvSpPr/>
            <p:nvPr/>
          </p:nvSpPr>
          <p:spPr>
            <a:xfrm>
              <a:off x="6983640" y="1822680"/>
              <a:ext cx="98280" cy="65844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3" name="Freeform 15"/>
            <p:cNvSpPr/>
            <p:nvPr/>
          </p:nvSpPr>
          <p:spPr>
            <a:xfrm>
              <a:off x="7126200" y="1822680"/>
              <a:ext cx="98640" cy="658440"/>
            </a:xfrm>
            <a:custGeom>
              <a:avLst/>
              <a:gdLst>
                <a:gd name="textAreaLeft" fmla="*/ 0 w 98640"/>
                <a:gd name="textAreaRight" fmla="*/ 99000 w 9864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4" name="Freeform 16"/>
            <p:cNvSpPr/>
            <p:nvPr/>
          </p:nvSpPr>
          <p:spPr>
            <a:xfrm>
              <a:off x="7269480" y="1822680"/>
              <a:ext cx="98640" cy="658440"/>
            </a:xfrm>
            <a:custGeom>
              <a:avLst/>
              <a:gdLst>
                <a:gd name="textAreaLeft" fmla="*/ 0 w 98640"/>
                <a:gd name="textAreaRight" fmla="*/ 99000 w 9864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5" name="Freeform 17"/>
            <p:cNvSpPr/>
            <p:nvPr/>
          </p:nvSpPr>
          <p:spPr>
            <a:xfrm>
              <a:off x="7365240" y="1822680"/>
              <a:ext cx="98280" cy="65844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6" name="Freeform 18"/>
            <p:cNvSpPr/>
            <p:nvPr/>
          </p:nvSpPr>
          <p:spPr>
            <a:xfrm>
              <a:off x="7460640" y="1822680"/>
              <a:ext cx="98280" cy="65844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7" name="Freeform 19"/>
            <p:cNvSpPr/>
            <p:nvPr/>
          </p:nvSpPr>
          <p:spPr>
            <a:xfrm>
              <a:off x="7555680" y="1822680"/>
              <a:ext cx="98640" cy="658440"/>
            </a:xfrm>
            <a:custGeom>
              <a:avLst/>
              <a:gdLst>
                <a:gd name="textAreaLeft" fmla="*/ 0 w 98640"/>
                <a:gd name="textAreaRight" fmla="*/ 99000 w 9864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8" name="Freeform 20"/>
            <p:cNvSpPr/>
            <p:nvPr/>
          </p:nvSpPr>
          <p:spPr>
            <a:xfrm>
              <a:off x="7031160" y="1822680"/>
              <a:ext cx="98280" cy="65844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9" name="Freeform 21"/>
            <p:cNvSpPr/>
            <p:nvPr/>
          </p:nvSpPr>
          <p:spPr>
            <a:xfrm>
              <a:off x="7174440" y="1822680"/>
              <a:ext cx="98280" cy="65844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0" name="Freeform 22"/>
            <p:cNvSpPr/>
            <p:nvPr/>
          </p:nvSpPr>
          <p:spPr>
            <a:xfrm>
              <a:off x="7317360" y="1822680"/>
              <a:ext cx="98280" cy="65844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1" name="Freeform 23"/>
            <p:cNvSpPr/>
            <p:nvPr/>
          </p:nvSpPr>
          <p:spPr>
            <a:xfrm>
              <a:off x="7412760" y="1822680"/>
              <a:ext cx="98640" cy="658440"/>
            </a:xfrm>
            <a:custGeom>
              <a:avLst/>
              <a:gdLst>
                <a:gd name="textAreaLeft" fmla="*/ 0 w 98640"/>
                <a:gd name="textAreaRight" fmla="*/ 99000 w 9864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2" name="Freeform 24"/>
            <p:cNvSpPr/>
            <p:nvPr/>
          </p:nvSpPr>
          <p:spPr>
            <a:xfrm>
              <a:off x="7508160" y="1822680"/>
              <a:ext cx="98280" cy="65844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3" name="Freeform 25"/>
            <p:cNvSpPr/>
            <p:nvPr/>
          </p:nvSpPr>
          <p:spPr>
            <a:xfrm>
              <a:off x="7603920" y="1822680"/>
              <a:ext cx="98280" cy="65844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4" name="Freeform 26"/>
            <p:cNvSpPr/>
            <p:nvPr/>
          </p:nvSpPr>
          <p:spPr>
            <a:xfrm>
              <a:off x="7651440" y="1822680"/>
              <a:ext cx="98280" cy="65844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5" name="Freeform 27"/>
            <p:cNvSpPr/>
            <p:nvPr/>
          </p:nvSpPr>
          <p:spPr>
            <a:xfrm>
              <a:off x="7698960" y="1822680"/>
              <a:ext cx="98640" cy="658440"/>
            </a:xfrm>
            <a:custGeom>
              <a:avLst/>
              <a:gdLst>
                <a:gd name="textAreaLeft" fmla="*/ 0 w 98640"/>
                <a:gd name="textAreaRight" fmla="*/ 99000 w 9864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6" name="Freeform 28"/>
            <p:cNvSpPr/>
            <p:nvPr/>
          </p:nvSpPr>
          <p:spPr>
            <a:xfrm>
              <a:off x="7746840" y="1822680"/>
              <a:ext cx="98280" cy="65844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658440"/>
                <a:gd name="textAreaBottom" fmla="*/ 658800 h 658440"/>
              </a:gdLst>
              <a:ahLst/>
              <a:rect l="textAreaLeft" t="textAreaTop" r="textAreaRight" b="textAreaBottom"/>
              <a:pathLst>
                <a:path w="733595" h="3840926">
                  <a:moveTo>
                    <a:pt x="278841" y="0"/>
                  </a:moveTo>
                  <a:cubicBezTo>
                    <a:pt x="638674" y="246944"/>
                    <a:pt x="766141" y="307994"/>
                    <a:pt x="719668" y="513526"/>
                  </a:cubicBezTo>
                  <a:cubicBezTo>
                    <a:pt x="673195" y="719058"/>
                    <a:pt x="-1409" y="993303"/>
                    <a:pt x="2" y="1233192"/>
                  </a:cubicBezTo>
                  <a:cubicBezTo>
                    <a:pt x="1413" y="1473081"/>
                    <a:pt x="725313" y="1712970"/>
                    <a:pt x="728135" y="1952859"/>
                  </a:cubicBezTo>
                  <a:cubicBezTo>
                    <a:pt x="730957" y="2192748"/>
                    <a:pt x="16935" y="2432637"/>
                    <a:pt x="16935" y="2672526"/>
                  </a:cubicBezTo>
                  <a:cubicBezTo>
                    <a:pt x="16935" y="2912415"/>
                    <a:pt x="682980" y="3197459"/>
                    <a:pt x="728135" y="3392192"/>
                  </a:cubicBezTo>
                  <a:cubicBezTo>
                    <a:pt x="773291" y="3586925"/>
                    <a:pt x="530579" y="3713925"/>
                    <a:pt x="287868" y="3840926"/>
                  </a:cubicBezTo>
                </a:path>
              </a:pathLst>
            </a:custGeom>
            <a:noFill/>
            <a:ln w="9525">
              <a:solidFill>
                <a:srgbClr val="86a9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297" name="Picture 6" descr="\\JASON-PC\Users\Jason\Documents\CUDA by Example\Tesla_c1060_3qtr.png"/>
          <p:cNvPicPr/>
          <p:nvPr/>
        </p:nvPicPr>
        <p:blipFill>
          <a:blip r:embed="rId2"/>
          <a:stretch/>
        </p:blipFill>
        <p:spPr>
          <a:xfrm>
            <a:off x="7963560" y="1769400"/>
            <a:ext cx="1051560" cy="711000"/>
          </a:xfrm>
          <a:prstGeom prst="rect">
            <a:avLst/>
          </a:prstGeom>
          <a:ln w="0">
            <a:noFill/>
          </a:ln>
        </p:spPr>
      </p:pic>
      <p:pic>
        <p:nvPicPr>
          <p:cNvPr id="298" name="Picture 7" descr="\\JASON-PC\Users\Jason\Documents\CUDA by Example\host.png"/>
          <p:cNvPicPr/>
          <p:nvPr/>
        </p:nvPicPr>
        <p:blipFill>
          <a:blip r:embed="rId3"/>
          <a:stretch/>
        </p:blipFill>
        <p:spPr>
          <a:xfrm>
            <a:off x="7880760" y="3057120"/>
            <a:ext cx="1217160" cy="911880"/>
          </a:xfrm>
          <a:prstGeom prst="rect">
            <a:avLst/>
          </a:prstGeom>
          <a:ln w="0">
            <a:noFill/>
          </a:ln>
        </p:spPr>
      </p:pic>
      <p:sp>
        <p:nvSpPr>
          <p:cNvPr id="299" name="Freeform 29"/>
          <p:cNvSpPr/>
          <p:nvPr/>
        </p:nvSpPr>
        <p:spPr>
          <a:xfrm>
            <a:off x="7255440" y="3184560"/>
            <a:ext cx="98640" cy="658440"/>
          </a:xfrm>
          <a:custGeom>
            <a:avLst/>
            <a:gdLst>
              <a:gd name="textAreaLeft" fmla="*/ 0 w 98640"/>
              <a:gd name="textAreaRight" fmla="*/ 99000 w 98640"/>
              <a:gd name="textAreaTop" fmla="*/ 0 h 658440"/>
              <a:gd name="textAreaBottom" fmla="*/ 658800 h 658440"/>
            </a:gdLst>
            <a:ahLst/>
            <a:rect l="textAreaLeft" t="textAreaTop" r="textAreaRight" b="textAreaBottom"/>
            <a:pathLst>
              <a:path w="733595" h="3840926">
                <a:moveTo>
                  <a:pt x="278841" y="0"/>
                </a:moveTo>
                <a:cubicBezTo>
                  <a:pt x="638674" y="246944"/>
                  <a:pt x="766141" y="307994"/>
                  <a:pt x="719668" y="513526"/>
                </a:cubicBezTo>
                <a:cubicBezTo>
                  <a:pt x="673195" y="719058"/>
                  <a:pt x="-1409" y="993303"/>
                  <a:pt x="2" y="1233192"/>
                </a:cubicBezTo>
                <a:cubicBezTo>
                  <a:pt x="1413" y="1473081"/>
                  <a:pt x="725313" y="1712970"/>
                  <a:pt x="728135" y="1952859"/>
                </a:cubicBezTo>
                <a:cubicBezTo>
                  <a:pt x="730957" y="2192748"/>
                  <a:pt x="16935" y="2432637"/>
                  <a:pt x="16935" y="2672526"/>
                </a:cubicBezTo>
                <a:cubicBezTo>
                  <a:pt x="16935" y="2912415"/>
                  <a:pt x="682980" y="3197459"/>
                  <a:pt x="728135" y="3392192"/>
                </a:cubicBezTo>
                <a:cubicBezTo>
                  <a:pt x="773291" y="3586925"/>
                  <a:pt x="530579" y="3713925"/>
                  <a:pt x="287868" y="3840926"/>
                </a:cubicBezTo>
              </a:path>
            </a:pathLst>
          </a:custGeom>
          <a:noFill/>
          <a:ln w="9525">
            <a:solidFill>
              <a:srgbClr val="86a900"/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Straight Arrow Connector 1"/>
          <p:cNvSpPr/>
          <p:nvPr/>
        </p:nvSpPr>
        <p:spPr>
          <a:xfrm flipV="1">
            <a:off x="4595040" y="1195920"/>
            <a:ext cx="2343240" cy="1796760"/>
          </a:xfrm>
          <a:custGeom>
            <a:avLst/>
            <a:gdLst>
              <a:gd name="textAreaLeft" fmla="*/ 0 w 2343240"/>
              <a:gd name="textAreaRight" fmla="*/ 2343600 w 2343240"/>
              <a:gd name="textAreaTop" fmla="*/ -360 h 1796760"/>
              <a:gd name="textAreaBottom" fmla="*/ 1796760 h 1796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68627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Straight Arrow Connector 2"/>
          <p:cNvSpPr/>
          <p:nvPr/>
        </p:nvSpPr>
        <p:spPr>
          <a:xfrm flipV="1">
            <a:off x="4896000" y="2480400"/>
            <a:ext cx="1555920" cy="1154520"/>
          </a:xfrm>
          <a:custGeom>
            <a:avLst/>
            <a:gdLst>
              <a:gd name="textAreaLeft" fmla="*/ 0 w 1555920"/>
              <a:gd name="textAreaRight" fmla="*/ 1556280 w 1555920"/>
              <a:gd name="textAreaTop" fmla="*/ -360 h 1154520"/>
              <a:gd name="textAreaBottom" fmla="*/ 1154520 h 115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68627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Straight Arrow Connector 3"/>
          <p:cNvSpPr/>
          <p:nvPr/>
        </p:nvSpPr>
        <p:spPr>
          <a:xfrm flipV="1">
            <a:off x="4749120" y="3579120"/>
            <a:ext cx="2230200" cy="459000"/>
          </a:xfrm>
          <a:custGeom>
            <a:avLst/>
            <a:gdLst>
              <a:gd name="textAreaLeft" fmla="*/ 0 w 2230200"/>
              <a:gd name="textAreaRight" fmla="*/ 2230560 w 2230200"/>
              <a:gd name="textAreaTop" fmla="*/ -360 h 459000"/>
              <a:gd name="textAreaBottom" fmla="*/ 459000 h 4590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68627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9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Simple Processing Flow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TextBox 59"/>
          <p:cNvSpPr/>
          <p:nvPr/>
        </p:nvSpPr>
        <p:spPr>
          <a:xfrm>
            <a:off x="511920" y="3714120"/>
            <a:ext cx="45244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Copy input data from CPU memory to GPU memory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5" name="Picture 20" descr="\\europa\USB_Storage\Parallel programming.png"/>
          <p:cNvPicPr/>
          <p:nvPr/>
        </p:nvPicPr>
        <p:blipFill>
          <a:blip r:embed="rId1"/>
          <a:stretch/>
        </p:blipFill>
        <p:spPr>
          <a:xfrm>
            <a:off x="5302440" y="1225440"/>
            <a:ext cx="4592520" cy="4230360"/>
          </a:xfrm>
          <a:prstGeom prst="rect">
            <a:avLst/>
          </a:prstGeom>
          <a:ln w="0">
            <a:noFill/>
          </a:ln>
        </p:spPr>
      </p:pic>
      <p:pic>
        <p:nvPicPr>
          <p:cNvPr id="306" name="Picture 21" descr="\\europa\USB_Storage\Parallel programming (CPU).png"/>
          <p:cNvPicPr/>
          <p:nvPr/>
        </p:nvPicPr>
        <p:blipFill>
          <a:blip r:embed="rId2"/>
          <a:stretch/>
        </p:blipFill>
        <p:spPr>
          <a:xfrm>
            <a:off x="922320" y="1523160"/>
            <a:ext cx="2909520" cy="1682280"/>
          </a:xfrm>
          <a:prstGeom prst="rect">
            <a:avLst/>
          </a:prstGeom>
          <a:ln w="0">
            <a:noFill/>
          </a:ln>
        </p:spPr>
      </p:pic>
      <p:sp>
        <p:nvSpPr>
          <p:cNvPr id="307" name="Left-Right Arrow 4"/>
          <p:cNvSpPr/>
          <p:nvPr/>
        </p:nvSpPr>
        <p:spPr>
          <a:xfrm>
            <a:off x="3596400" y="1970280"/>
            <a:ext cx="1833480" cy="447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PCI Bus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Bent Arrow 4"/>
          <p:cNvSpPr/>
          <p:nvPr/>
        </p:nvSpPr>
        <p:spPr>
          <a:xfrm rot="5400000">
            <a:off x="3940920" y="1671480"/>
            <a:ext cx="2435040" cy="3999240"/>
          </a:xfrm>
          <a:prstGeom prst="bentArrow">
            <a:avLst>
              <a:gd name="adj1" fmla="val 14333"/>
              <a:gd name="adj2" fmla="val 13740"/>
              <a:gd name="adj3" fmla="val 20259"/>
              <a:gd name="adj4" fmla="val 43750"/>
            </a:avLst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0"/>
          <p:cNvSpPr/>
          <p:nvPr/>
        </p:nvSpPr>
        <p:spPr>
          <a:xfrm>
            <a:off x="360000" y="22644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Simple Processing Flow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0" name="Picture 2" descr="\\europa\USB_Storage\Parallel programming (CPU).png"/>
          <p:cNvPicPr/>
          <p:nvPr/>
        </p:nvPicPr>
        <p:blipFill>
          <a:blip r:embed="rId1"/>
          <a:stretch/>
        </p:blipFill>
        <p:spPr>
          <a:xfrm>
            <a:off x="922320" y="1487160"/>
            <a:ext cx="2909520" cy="1682280"/>
          </a:xfrm>
          <a:prstGeom prst="rect">
            <a:avLst/>
          </a:prstGeom>
          <a:ln w="0">
            <a:noFill/>
          </a:ln>
        </p:spPr>
      </p:pic>
      <p:pic>
        <p:nvPicPr>
          <p:cNvPr id="311" name="Picture 8" descr="\\europa\USB_Storage\Parallel programming.png"/>
          <p:cNvPicPr/>
          <p:nvPr/>
        </p:nvPicPr>
        <p:blipFill>
          <a:blip r:embed="rId2"/>
          <a:stretch/>
        </p:blipFill>
        <p:spPr>
          <a:xfrm>
            <a:off x="5302440" y="1189440"/>
            <a:ext cx="4592520" cy="4230360"/>
          </a:xfrm>
          <a:prstGeom prst="rect">
            <a:avLst/>
          </a:prstGeom>
          <a:ln w="0">
            <a:noFill/>
          </a:ln>
        </p:spPr>
      </p:pic>
      <p:sp>
        <p:nvSpPr>
          <p:cNvPr id="312" name="TextBox 9"/>
          <p:cNvSpPr/>
          <p:nvPr/>
        </p:nvSpPr>
        <p:spPr>
          <a:xfrm>
            <a:off x="511920" y="3678120"/>
            <a:ext cx="452448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Copy input data from CPU memory to GPU memory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Load GPU program and execute,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caching data on chip for performance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Bent Arrow 1"/>
          <p:cNvSpPr/>
          <p:nvPr/>
        </p:nvSpPr>
        <p:spPr>
          <a:xfrm flipH="1" rot="5400000">
            <a:off x="4761000" y="-48240"/>
            <a:ext cx="348840" cy="3474000"/>
          </a:xfrm>
          <a:prstGeom prst="bentArrow">
            <a:avLst>
              <a:gd name="adj1" fmla="val 40608"/>
              <a:gd name="adj2" fmla="val 45062"/>
              <a:gd name="adj3" fmla="val 36853"/>
              <a:gd name="adj4" fmla="val 39799"/>
            </a:avLst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Up-Down Arrow 4"/>
          <p:cNvSpPr/>
          <p:nvPr/>
        </p:nvSpPr>
        <p:spPr>
          <a:xfrm>
            <a:off x="5762160" y="3608640"/>
            <a:ext cx="586440" cy="1249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Up-Down Arrow 5"/>
          <p:cNvSpPr/>
          <p:nvPr/>
        </p:nvSpPr>
        <p:spPr>
          <a:xfrm>
            <a:off x="6831000" y="3608640"/>
            <a:ext cx="586440" cy="1249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Up-Down Arrow 6"/>
          <p:cNvSpPr/>
          <p:nvPr/>
        </p:nvSpPr>
        <p:spPr>
          <a:xfrm>
            <a:off x="8414280" y="3608640"/>
            <a:ext cx="586440" cy="1249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Left-Right Arrow 1"/>
          <p:cNvSpPr/>
          <p:nvPr/>
        </p:nvSpPr>
        <p:spPr>
          <a:xfrm>
            <a:off x="3596400" y="1934280"/>
            <a:ext cx="1833480" cy="447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PCI Bus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2"/>
          <p:cNvSpPr/>
          <p:nvPr/>
        </p:nvSpPr>
        <p:spPr>
          <a:xfrm>
            <a:off x="360000" y="22680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Simple Processing Flow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9" name="Picture 9" descr="\\europa\USB_Storage\Parallel programming (CPU).png"/>
          <p:cNvPicPr/>
          <p:nvPr/>
        </p:nvPicPr>
        <p:blipFill>
          <a:blip r:embed="rId1"/>
          <a:stretch/>
        </p:blipFill>
        <p:spPr>
          <a:xfrm>
            <a:off x="922320" y="1487160"/>
            <a:ext cx="2909520" cy="1682280"/>
          </a:xfrm>
          <a:prstGeom prst="rect">
            <a:avLst/>
          </a:prstGeom>
          <a:ln w="0">
            <a:noFill/>
          </a:ln>
        </p:spPr>
      </p:pic>
      <p:pic>
        <p:nvPicPr>
          <p:cNvPr id="320" name="Picture 10" descr="\\europa\USB_Storage\Parallel programming.png"/>
          <p:cNvPicPr/>
          <p:nvPr/>
        </p:nvPicPr>
        <p:blipFill>
          <a:blip r:embed="rId2"/>
          <a:stretch/>
        </p:blipFill>
        <p:spPr>
          <a:xfrm>
            <a:off x="5302440" y="1189440"/>
            <a:ext cx="4592520" cy="4230360"/>
          </a:xfrm>
          <a:prstGeom prst="rect">
            <a:avLst/>
          </a:prstGeom>
          <a:ln w="0">
            <a:noFill/>
          </a:ln>
        </p:spPr>
      </p:pic>
      <p:sp>
        <p:nvSpPr>
          <p:cNvPr id="321" name="TextBox 10"/>
          <p:cNvSpPr/>
          <p:nvPr/>
        </p:nvSpPr>
        <p:spPr>
          <a:xfrm>
            <a:off x="511920" y="3678120"/>
            <a:ext cx="452448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Copy input data from CPU memory to GPU memory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Load GPU program and execute,</a:t>
            </a: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caching data on chip for performance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Copy results from GPU memory to CPU memory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Bent Arrow 2"/>
          <p:cNvSpPr/>
          <p:nvPr/>
        </p:nvSpPr>
        <p:spPr>
          <a:xfrm flipV="1" rot="10800000">
            <a:off x="2822040" y="2378520"/>
            <a:ext cx="4351680" cy="2416680"/>
          </a:xfrm>
          <a:prstGeom prst="bentArrow">
            <a:avLst>
              <a:gd name="adj1" fmla="val 14333"/>
              <a:gd name="adj2" fmla="val 13740"/>
              <a:gd name="adj3" fmla="val 20259"/>
              <a:gd name="adj4" fmla="val 43750"/>
            </a:avLst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Left-Right Arrow 2"/>
          <p:cNvSpPr/>
          <p:nvPr/>
        </p:nvSpPr>
        <p:spPr>
          <a:xfrm>
            <a:off x="3596400" y="1934280"/>
            <a:ext cx="1833480" cy="4471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PCI Bus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5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Program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8"/>
          <p:cNvSpPr/>
          <p:nvPr/>
        </p:nvSpPr>
        <p:spPr>
          <a:xfrm>
            <a:off x="72000" y="1503000"/>
            <a:ext cx="4606200" cy="317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1000"/>
          </a:bodyPr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__global__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void mykernel(void) {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34440" indent="-33444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 C/C++ keyword </a:t>
            </a:r>
            <a:r>
              <a:rPr b="1" lang="en-GB" sz="16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__global__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indicates a function that: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24680" indent="-2786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Runs on the device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24680" indent="-2786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Is called from host code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34440" indent="-33444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nvcc separates source code into host and device components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24680" indent="-2786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Device functions (e.g.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mykernel()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 processed by NVIDIA compiler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24680" indent="-2786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Host functions (e.g.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main()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 processed by standard host compiler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1115280" indent="-222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gcc, cl.exe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13"/>
          <p:cNvSpPr/>
          <p:nvPr/>
        </p:nvSpPr>
        <p:spPr>
          <a:xfrm>
            <a:off x="5328000" y="3051000"/>
            <a:ext cx="4570200" cy="227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78000"/>
          </a:bodyPr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With device COde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mykernel&lt;&lt;&lt;1,1&gt;&gt;&gt;();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34080" indent="-334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Triple angle brackets mark a call from </a:t>
            </a:r>
            <a:r>
              <a:rPr b="0" i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host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code to </a:t>
            </a:r>
            <a:r>
              <a:rPr b="0" i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device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code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24320" indent="-278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Also called a “kernel launch”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24320" indent="-278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We’ll return to the parameters (1,1) in a moment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34080" indent="-334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That’s all that is required to execute a function on the GPU!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1"/>
          <a:stretch/>
        </p:blipFill>
        <p:spPr>
          <a:xfrm>
            <a:off x="7161480" y="1522080"/>
            <a:ext cx="1656720" cy="152712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ontent Placeholder 5"/>
          <p:cNvSpPr/>
          <p:nvPr/>
        </p:nvSpPr>
        <p:spPr>
          <a:xfrm>
            <a:off x="36360" y="2114640"/>
            <a:ext cx="4677840" cy="2311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__global__ void</a:t>
            </a:r>
            <a:r>
              <a:rPr b="1" lang="en-GB" sz="1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mykernel(</a:t>
            </a: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void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){}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main(</a:t>
            </a: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void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 {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mykernel&lt;&lt;&lt;1,1&gt;&gt;&gt;();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printf("Hello World!\n");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return</a:t>
            </a:r>
            <a:r>
              <a:rPr b="1" lang="en-GB" sz="1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Content Placeholder 6"/>
          <p:cNvSpPr/>
          <p:nvPr/>
        </p:nvSpPr>
        <p:spPr>
          <a:xfrm>
            <a:off x="6665040" y="2232000"/>
            <a:ext cx="2702880" cy="2158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Output: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$ nvcc hello.cu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$ a.out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Hello World!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$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16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Program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4860000" y="3420000"/>
            <a:ext cx="1276200" cy="117612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70"/>
          <p:cNvSpPr/>
          <p:nvPr/>
        </p:nvSpPr>
        <p:spPr>
          <a:xfrm>
            <a:off x="504360" y="1578600"/>
            <a:ext cx="9069120" cy="32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61000"/>
          </a:bodyPr>
          <a:p>
            <a:pPr marL="348480" indent="-3484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Host and device memory are separate entities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755280" indent="-290520">
              <a:lnSpc>
                <a:spcPct val="100000"/>
              </a:lnSpc>
              <a:spcBef>
                <a:spcPts val="561"/>
              </a:spcBef>
              <a:buClr>
                <a:srgbClr val="f79646"/>
              </a:buClr>
              <a:buFont typeface="Arial"/>
              <a:buChar char="–"/>
            </a:pPr>
            <a:r>
              <a:rPr b="0" i="1" lang="en-GB" sz="2800" spc="-1" strike="noStrike">
                <a:solidFill>
                  <a:srgbClr val="f79646"/>
                </a:solidFill>
                <a:latin typeface="Calibri"/>
                <a:ea typeface="DejaVu Sans"/>
              </a:rPr>
              <a:t>Device</a:t>
            </a:r>
            <a:r>
              <a:rPr b="0" i="1" lang="en-GB" sz="2800" spc="-1" strike="noStrike">
                <a:solidFill>
                  <a:srgbClr val="8064a2"/>
                </a:solidFill>
                <a:latin typeface="Calibri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pointers point to GPU memory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marL="11070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May be passed to/from host code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11070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May </a:t>
            </a:r>
            <a:r>
              <a:rPr b="0" i="1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not 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be dereferenced in host code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1" marL="755280" indent="-290520">
              <a:lnSpc>
                <a:spcPct val="100000"/>
              </a:lnSpc>
              <a:spcBef>
                <a:spcPts val="561"/>
              </a:spcBef>
              <a:buClr>
                <a:srgbClr val="f79646"/>
              </a:buClr>
              <a:buFont typeface="Arial"/>
              <a:buChar char="–"/>
              <a:tabLst>
                <a:tab algn="l" pos="0"/>
              </a:tabLst>
            </a:pPr>
            <a:r>
              <a:rPr b="0" i="1" lang="en-GB" sz="2800" spc="-1" strike="noStrike">
                <a:solidFill>
                  <a:srgbClr val="f79646"/>
                </a:solidFill>
                <a:latin typeface="Calibri"/>
                <a:ea typeface="DejaVu Sans"/>
              </a:rPr>
              <a:t>Host 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pointers point to CPU memory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marL="11070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May be passed to/from device code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11070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May </a:t>
            </a:r>
            <a:r>
              <a:rPr b="0" i="1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not 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be dereferenced in device code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110700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8480" indent="-3484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Simple CUDA API for handling device memory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755280" indent="-2905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cudaMalloc()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cudaFree()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cudaMemcpy()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1" marL="755280" indent="-2905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Similar to the C equivalents 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malloc()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free()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memcpy()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3" name="Picture 1" descr="\\JASON-PC\Users\Jason\Documents\CUDA by Example\host.png"/>
          <p:cNvPicPr/>
          <p:nvPr/>
        </p:nvPicPr>
        <p:blipFill>
          <a:blip r:embed="rId1"/>
          <a:stretch/>
        </p:blipFill>
        <p:spPr>
          <a:xfrm>
            <a:off x="6479280" y="2876400"/>
            <a:ext cx="1335600" cy="749880"/>
          </a:xfrm>
          <a:prstGeom prst="rect">
            <a:avLst/>
          </a:prstGeom>
          <a:ln w="0">
            <a:noFill/>
          </a:ln>
        </p:spPr>
      </p:pic>
      <p:pic>
        <p:nvPicPr>
          <p:cNvPr id="334" name="Picture 4" descr="\\JASON-PC\Users\Jason\Documents\CUDA by Example\Tesla_c1060_3qtr.png"/>
          <p:cNvPicPr/>
          <p:nvPr/>
        </p:nvPicPr>
        <p:blipFill>
          <a:blip r:embed="rId2"/>
          <a:stretch/>
        </p:blipFill>
        <p:spPr>
          <a:xfrm>
            <a:off x="6627960" y="2025360"/>
            <a:ext cx="1355400" cy="685800"/>
          </a:xfrm>
          <a:prstGeom prst="rect">
            <a:avLst/>
          </a:prstGeom>
          <a:ln w="0">
            <a:noFill/>
          </a:ln>
        </p:spPr>
      </p:pic>
      <p:sp>
        <p:nvSpPr>
          <p:cNvPr id="335" name="PlaceHolder 14"/>
          <p:cNvSpPr/>
          <p:nvPr/>
        </p:nvSpPr>
        <p:spPr>
          <a:xfrm>
            <a:off x="3546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Memory Management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"/>
          <p:cNvSpPr/>
          <p:nvPr/>
        </p:nvSpPr>
        <p:spPr>
          <a:xfrm>
            <a:off x="5526720" y="1298160"/>
            <a:ext cx="4552200" cy="284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Copy inputs to device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cudaMemcpy(d_a, &amp;a, size, cudaMemcpyHostToDevice);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cudaMemcpy(d_b, &amp;b, size, cudaMemcpyHostToDevice);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Launch add() kernel on GPU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add&lt;&lt;&lt;1,1&gt;&gt;&gt;(d_a, d_b, d_c);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Copy result back to host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cudaMemcpy(&amp;c, d_c, size, cudaMemcpyDeviceToHost);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Cleanup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cudaFree(d_a); cudaFree(d_b); cudaFree(d_c);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return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6"/>
          <p:cNvSpPr/>
          <p:nvPr/>
        </p:nvSpPr>
        <p:spPr>
          <a:xfrm>
            <a:off x="3492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Addition on the Device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55"/>
          <p:cNvSpPr/>
          <p:nvPr/>
        </p:nvSpPr>
        <p:spPr>
          <a:xfrm>
            <a:off x="180360" y="2262600"/>
            <a:ext cx="4605840" cy="32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34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int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main(</a:t>
            </a: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 {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9bbb59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a, b, c;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          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host copies of a, b, c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*d_a, *d_b, *d_c;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device copies of a, b, c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size = </a:t>
            </a: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sizeof(int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Allocate space for device copies of a, b, c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**)&amp;d_a, size);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**)&amp;d_b, size);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**)&amp;d_c, size);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Setup input values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= 2; b = 7;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"/>
          <p:cNvSpPr/>
          <p:nvPr/>
        </p:nvSpPr>
        <p:spPr>
          <a:xfrm>
            <a:off x="217080" y="1319040"/>
            <a:ext cx="3420720" cy="10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__global__ void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8064a2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*a,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*b,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8064a2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*c)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{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*c = *a + *b;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"/>
          <p:cNvSpPr/>
          <p:nvPr/>
        </p:nvSpPr>
        <p:spPr>
          <a:xfrm>
            <a:off x="2160000" y="2808000"/>
            <a:ext cx="6473160" cy="142236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3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W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hat is </a:t>
            </a: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C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UDA ?  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2160000" y="2484720"/>
            <a:ext cx="1419120" cy="140292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bababa"/>
            </a:outerShdw>
          </a:effectLst>
        </p:spPr>
      </p:pic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7325280" y="2509200"/>
            <a:ext cx="1170360" cy="1121040"/>
          </a:xfrm>
          <a:prstGeom prst="rect">
            <a:avLst/>
          </a:prstGeom>
          <a:ln w="0">
            <a:noFill/>
          </a:ln>
        </p:spPr>
      </p:pic>
      <p:pic>
        <p:nvPicPr>
          <p:cNvPr id="181" name="Cycles- 1" descr=""/>
          <p:cNvPicPr/>
          <p:nvPr/>
        </p:nvPicPr>
        <p:blipFill>
          <a:blip r:embed="rId3"/>
          <a:stretch/>
        </p:blipFill>
        <p:spPr>
          <a:xfrm>
            <a:off x="7063200" y="2193120"/>
            <a:ext cx="1716120" cy="169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/>
          <p:nvPr/>
        </p:nvSpPr>
        <p:spPr>
          <a:xfrm>
            <a:off x="1084320" y="4363560"/>
            <a:ext cx="4385880" cy="5162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800" spc="-1" strike="noStrike" cap="all">
                <a:solidFill>
                  <a:srgbClr val="ff4000"/>
                </a:solidFill>
                <a:latin typeface="Trebuchet MS"/>
                <a:ea typeface="DejaVu Sans"/>
              </a:rPr>
              <a:t>R</a:t>
            </a:r>
            <a:r>
              <a:rPr b="1" lang="en-GB" sz="2800" spc="-1" strike="noStrike" cap="all">
                <a:solidFill>
                  <a:srgbClr val="000000"/>
                </a:solidFill>
                <a:latin typeface="Trebuchet MS"/>
                <a:ea typeface="DejaVu Sans"/>
              </a:rPr>
              <a:t>unning in </a:t>
            </a:r>
            <a:r>
              <a:rPr b="1" lang="en-GB" sz="2800" spc="-1" strike="noStrike" cap="all">
                <a:solidFill>
                  <a:srgbClr val="ff4000"/>
                </a:solidFill>
                <a:latin typeface="Trebuchet MS"/>
                <a:ea typeface="DejaVu Sans"/>
              </a:rPr>
              <a:t>P</a:t>
            </a:r>
            <a:r>
              <a:rPr b="1" lang="en-GB" sz="2800" spc="-1" strike="noStrike" cap="all">
                <a:solidFill>
                  <a:srgbClr val="000000"/>
                </a:solidFill>
                <a:latin typeface="Trebuchet MS"/>
                <a:ea typeface="DejaVu Sans"/>
              </a:rPr>
              <a:t>arallel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Straight Connector 22"/>
          <p:cNvSpPr/>
          <p:nvPr/>
        </p:nvSpPr>
        <p:spPr>
          <a:xfrm>
            <a:off x="6550560" y="1754640"/>
            <a:ext cx="3240" cy="290628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Straight Connector 23"/>
          <p:cNvSpPr/>
          <p:nvPr/>
        </p:nvSpPr>
        <p:spPr>
          <a:xfrm>
            <a:off x="6553800" y="174096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Straight Connector 24"/>
          <p:cNvSpPr/>
          <p:nvPr/>
        </p:nvSpPr>
        <p:spPr>
          <a:xfrm>
            <a:off x="4321440" y="1900080"/>
            <a:ext cx="223236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AutoShape 1"/>
          <p:cNvSpPr/>
          <p:nvPr/>
        </p:nvSpPr>
        <p:spPr>
          <a:xfrm>
            <a:off x="6926400" y="1575720"/>
            <a:ext cx="256788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Heterogeneous Computing</a:t>
            </a:r>
            <a:r>
              <a:rPr b="0" lang="en-US" sz="900" spc="-1" strike="noStrike">
                <a:solidFill>
                  <a:srgbClr val="ffffff"/>
                </a:solidFill>
                <a:latin typeface="Trebuchet MS"/>
                <a:ea typeface="MS PGothic"/>
              </a:rPr>
              <a:t> </a:t>
            </a:r>
            <a:endParaRPr b="0" lang="fr-FR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AutoShape 2"/>
          <p:cNvSpPr/>
          <p:nvPr/>
        </p:nvSpPr>
        <p:spPr>
          <a:xfrm>
            <a:off x="6926400" y="1940760"/>
            <a:ext cx="2567880" cy="32688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Blocks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AutoShape 3"/>
          <p:cNvSpPr/>
          <p:nvPr/>
        </p:nvSpPr>
        <p:spPr>
          <a:xfrm>
            <a:off x="6926400" y="2305800"/>
            <a:ext cx="256788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Threads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AutoShape 4"/>
          <p:cNvSpPr/>
          <p:nvPr/>
        </p:nvSpPr>
        <p:spPr>
          <a:xfrm>
            <a:off x="6926400" y="2670480"/>
            <a:ext cx="256788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Indexing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AutoShape 5"/>
          <p:cNvSpPr/>
          <p:nvPr/>
        </p:nvSpPr>
        <p:spPr>
          <a:xfrm>
            <a:off x="6926400" y="3035880"/>
            <a:ext cx="256788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Shared memory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AutoShape 6"/>
          <p:cNvSpPr/>
          <p:nvPr/>
        </p:nvSpPr>
        <p:spPr>
          <a:xfrm>
            <a:off x="6926400" y="3400920"/>
            <a:ext cx="256788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__syncthreads()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AutoShape 7"/>
          <p:cNvSpPr/>
          <p:nvPr/>
        </p:nvSpPr>
        <p:spPr>
          <a:xfrm>
            <a:off x="6926400" y="3765600"/>
            <a:ext cx="256788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Asynchronous operation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AutoShape 8"/>
          <p:cNvSpPr/>
          <p:nvPr/>
        </p:nvSpPr>
        <p:spPr>
          <a:xfrm>
            <a:off x="6926400" y="4130640"/>
            <a:ext cx="256788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Handling errors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AutoShape 9"/>
          <p:cNvSpPr/>
          <p:nvPr/>
        </p:nvSpPr>
        <p:spPr>
          <a:xfrm>
            <a:off x="6926400" y="4495680"/>
            <a:ext cx="256788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Managing devices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TextBox 12"/>
          <p:cNvSpPr/>
          <p:nvPr/>
        </p:nvSpPr>
        <p:spPr>
          <a:xfrm>
            <a:off x="4333320" y="1486080"/>
            <a:ext cx="1662480" cy="45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400" spc="-1" strike="noStrike">
                <a:solidFill>
                  <a:srgbClr val="455700"/>
                </a:solidFill>
                <a:latin typeface="Trebuchet MS"/>
                <a:ea typeface="DejaVu Sans"/>
              </a:rPr>
              <a:t>CONCEPTS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Straight Connector 25"/>
          <p:cNvSpPr/>
          <p:nvPr/>
        </p:nvSpPr>
        <p:spPr>
          <a:xfrm>
            <a:off x="6552720" y="24706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Straight Connector 26"/>
          <p:cNvSpPr/>
          <p:nvPr/>
        </p:nvSpPr>
        <p:spPr>
          <a:xfrm>
            <a:off x="6553800" y="211824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Straight Connector 27"/>
          <p:cNvSpPr/>
          <p:nvPr/>
        </p:nvSpPr>
        <p:spPr>
          <a:xfrm>
            <a:off x="6552720" y="28360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Straight Connector 28"/>
          <p:cNvSpPr/>
          <p:nvPr/>
        </p:nvSpPr>
        <p:spPr>
          <a:xfrm>
            <a:off x="6553800" y="32011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Straight Connector 29"/>
          <p:cNvSpPr/>
          <p:nvPr/>
        </p:nvSpPr>
        <p:spPr>
          <a:xfrm>
            <a:off x="6553800" y="356580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Straight Connector 30"/>
          <p:cNvSpPr/>
          <p:nvPr/>
        </p:nvSpPr>
        <p:spPr>
          <a:xfrm>
            <a:off x="6553800" y="393084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Straight Connector 31"/>
          <p:cNvSpPr/>
          <p:nvPr/>
        </p:nvSpPr>
        <p:spPr>
          <a:xfrm>
            <a:off x="6553800" y="42958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Straight Connector 32"/>
          <p:cNvSpPr/>
          <p:nvPr/>
        </p:nvSpPr>
        <p:spPr>
          <a:xfrm>
            <a:off x="6553800" y="46609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2" name="Picture 13" descr="A circuit board&#10;&#10;Description automatically generated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637640" y="2548080"/>
            <a:ext cx="2428560" cy="1446120"/>
          </a:xfrm>
          <a:prstGeom prst="rect">
            <a:avLst/>
          </a:prstGeom>
          <a:ln w="0">
            <a:noFill/>
          </a:ln>
          <a:effectLst>
            <a:outerShdw algn="tl" blurRad="29196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363" name="" descr=""/>
          <p:cNvPicPr/>
          <p:nvPr/>
        </p:nvPicPr>
        <p:blipFill>
          <a:blip r:embed="rId3"/>
          <a:stretch/>
        </p:blipFill>
        <p:spPr>
          <a:xfrm>
            <a:off x="2177640" y="1296000"/>
            <a:ext cx="1240560" cy="111384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"/>
          <p:cNvSpPr/>
          <p:nvPr/>
        </p:nvSpPr>
        <p:spPr>
          <a:xfrm>
            <a:off x="2825280" y="2009880"/>
            <a:ext cx="5452920" cy="212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GPU computing is about massive parallelism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So how do we run code in parallel on the device?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add&lt;&lt;&lt; 1, 1 &gt;&gt;&gt;();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add&lt;&lt;&lt;</a:t>
            </a:r>
            <a:r>
              <a:rPr b="1" lang="en-GB" sz="1600" spc="-1" strike="noStrike">
                <a:solidFill>
                  <a:srgbClr val="808080"/>
                </a:solidFill>
                <a:latin typeface="Times New Roman"/>
                <a:ea typeface="DejaVu Sans"/>
              </a:rPr>
              <a:t> </a:t>
            </a:r>
            <a:r>
              <a:rPr b="1" lang="en-GB" sz="16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N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, 1 &gt;&gt;&gt;();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Instead of executing add() once, execute N times in parallel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54"/>
          <p:cNvSpPr/>
          <p:nvPr/>
        </p:nvSpPr>
        <p:spPr>
          <a:xfrm>
            <a:off x="3492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Moving to Parallel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144000" y="2350800"/>
            <a:ext cx="2338200" cy="164376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"/>
          <p:cNvSpPr/>
          <p:nvPr/>
        </p:nvSpPr>
        <p:spPr>
          <a:xfrm>
            <a:off x="1918440" y="1283040"/>
            <a:ext cx="7043760" cy="267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With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add() </a:t>
            </a: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running in parallel we can do vector addition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Terminology: each parallel invocation of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add() </a:t>
            </a: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is referred to as a </a:t>
            </a:r>
            <a:r>
              <a:rPr b="0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set of blocks is referred to as a </a:t>
            </a:r>
            <a:r>
              <a:rPr b="0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grid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Each invocation can refer to its block index using </a:t>
            </a:r>
            <a:r>
              <a:rPr b="1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blockIdx.x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__global__ void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add(</a:t>
            </a: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8064a2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*a, </a:t>
            </a: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*b, </a:t>
            </a:r>
            <a:r>
              <a:rPr b="1" lang="en-GB" sz="14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8064a2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*c)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{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c[</a:t>
            </a:r>
            <a:r>
              <a:rPr b="1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blockIdx.x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] = a[</a:t>
            </a:r>
            <a:r>
              <a:rPr b="1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blockIdx.x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] + b[</a:t>
            </a:r>
            <a:r>
              <a:rPr b="1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blockIdx.x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];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By using </a:t>
            </a:r>
            <a:r>
              <a:rPr b="1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blockIdx.x</a:t>
            </a: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to index into the array, each block handles a different index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 the device, each block can execute in parallel: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17"/>
          <p:cNvSpPr/>
          <p:nvPr/>
        </p:nvSpPr>
        <p:spPr>
          <a:xfrm>
            <a:off x="3546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Vector Addition on the Device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Rounded Rectangle 6"/>
          <p:cNvSpPr/>
          <p:nvPr/>
        </p:nvSpPr>
        <p:spPr>
          <a:xfrm>
            <a:off x="910440" y="4841280"/>
            <a:ext cx="2080080" cy="398520"/>
          </a:xfrm>
          <a:prstGeom prst="roundRect">
            <a:avLst>
              <a:gd name="adj" fmla="val 16667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c[0]  = a[0] + b[0];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Rounded Rectangle 7"/>
          <p:cNvSpPr/>
          <p:nvPr/>
        </p:nvSpPr>
        <p:spPr>
          <a:xfrm>
            <a:off x="3126600" y="4841280"/>
            <a:ext cx="2080080" cy="398520"/>
          </a:xfrm>
          <a:prstGeom prst="roundRect">
            <a:avLst>
              <a:gd name="adj" fmla="val 16667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c[1]  = a[1] + b[1];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Rounded Rectangle 11"/>
          <p:cNvSpPr/>
          <p:nvPr/>
        </p:nvSpPr>
        <p:spPr>
          <a:xfrm>
            <a:off x="5347800" y="4821840"/>
            <a:ext cx="2080080" cy="398520"/>
          </a:xfrm>
          <a:prstGeom prst="roundRect">
            <a:avLst>
              <a:gd name="adj" fmla="val 16667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c[2]  = a[2] + b[2];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Rounded Rectangle 12"/>
          <p:cNvSpPr/>
          <p:nvPr/>
        </p:nvSpPr>
        <p:spPr>
          <a:xfrm>
            <a:off x="7563960" y="4821840"/>
            <a:ext cx="2080080" cy="398520"/>
          </a:xfrm>
          <a:prstGeom prst="roundRect">
            <a:avLst>
              <a:gd name="adj" fmla="val 16667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c[3]  = a[3] + b[3];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TextBox 64"/>
          <p:cNvSpPr/>
          <p:nvPr/>
        </p:nvSpPr>
        <p:spPr>
          <a:xfrm>
            <a:off x="910440" y="4516920"/>
            <a:ext cx="7419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 0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TextBox 65"/>
          <p:cNvSpPr/>
          <p:nvPr/>
        </p:nvSpPr>
        <p:spPr>
          <a:xfrm>
            <a:off x="3126600" y="4516920"/>
            <a:ext cx="7419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 1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TextBox 66"/>
          <p:cNvSpPr/>
          <p:nvPr/>
        </p:nvSpPr>
        <p:spPr>
          <a:xfrm>
            <a:off x="5348160" y="4491720"/>
            <a:ext cx="7419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 2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TextBox 67"/>
          <p:cNvSpPr/>
          <p:nvPr/>
        </p:nvSpPr>
        <p:spPr>
          <a:xfrm>
            <a:off x="7564320" y="4491720"/>
            <a:ext cx="7419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 3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30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Vector Addition on the Device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Content Placeholder 9"/>
          <p:cNvSpPr/>
          <p:nvPr/>
        </p:nvSpPr>
        <p:spPr>
          <a:xfrm>
            <a:off x="-36000" y="1286640"/>
            <a:ext cx="5434200" cy="3714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#define N 512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main(void) {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*a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, 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*b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, 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*c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;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host copies of a, b, c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*d_a, *d_b, *d_c;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device copies of a, b, c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size =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N *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sizeof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</a:t>
            </a:r>
            <a:r>
              <a:rPr b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Alloc space for device copies of a, b, c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**)&amp;d_a, size);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**)&amp;d_b, size);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**)&amp;d_c, size);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808080"/>
                </a:solidFill>
                <a:latin typeface="Times New Roman"/>
                <a:ea typeface="DejaVu Sans"/>
              </a:rPr>
              <a:t>	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Alloc space for host copies of a, b, c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            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and setup input values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a = (int *)malloc(size); random_ints(a, N);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b = (int *)malloc(size); random_ints(b, N);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c = (int *)malloc(size);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Content Placeholder 8"/>
          <p:cNvSpPr/>
          <p:nvPr/>
        </p:nvSpPr>
        <p:spPr>
          <a:xfrm>
            <a:off x="4860000" y="1512720"/>
            <a:ext cx="5146200" cy="3885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Copy inputs to device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cudaMemcpy(d_a, a, size, cudaMemcpyHostToDevice);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cudaMemcpy(d_b, b, size, cudaMemcpyHostToDevice);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Launch add() kernel on GPU with N blocks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add&lt;&lt;&lt;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N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,1&gt;&gt;&gt;(d_a, d_b, d_c);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808080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Copy result back to host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cudaMemcpy(c, d_c, size, cudaMemcpyDeviceToHost);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Cleanup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free(a); free(b); free(c);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cudaFree(d_a); cudaFree(d_b); cudaFree(d_c);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return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0;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76"/>
          <p:cNvSpPr/>
          <p:nvPr/>
        </p:nvSpPr>
        <p:spPr>
          <a:xfrm>
            <a:off x="288000" y="1728000"/>
            <a:ext cx="4677480" cy="28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2000"/>
          </a:bodyPr>
          <a:p>
            <a:pPr marL="346680" indent="-3466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Difference between </a:t>
            </a:r>
            <a:r>
              <a:rPr b="0" i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host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and </a:t>
            </a:r>
            <a:r>
              <a:rPr b="0" i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device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50960" indent="-288720">
              <a:lnSpc>
                <a:spcPct val="100000"/>
              </a:lnSpc>
              <a:spcBef>
                <a:spcPts val="561"/>
              </a:spcBef>
              <a:buClr>
                <a:srgbClr val="f79646"/>
              </a:buClr>
              <a:buFont typeface="Arial"/>
              <a:buChar char="–"/>
            </a:pPr>
            <a:r>
              <a:rPr b="0" i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Host</a:t>
            </a:r>
            <a:r>
              <a:rPr b="0" i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CPU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50960" indent="-288720">
              <a:lnSpc>
                <a:spcPct val="100000"/>
              </a:lnSpc>
              <a:spcBef>
                <a:spcPts val="561"/>
              </a:spcBef>
              <a:buClr>
                <a:srgbClr val="f79646"/>
              </a:buClr>
              <a:buFont typeface="Arial"/>
              <a:buChar char="–"/>
            </a:pPr>
            <a:r>
              <a:rPr b="0" i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Device</a:t>
            </a:r>
            <a:r>
              <a:rPr b="0" i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GPU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6680" indent="-3466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Using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__global__</a:t>
            </a:r>
            <a:r>
              <a:rPr b="0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 declare a function as device code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50960" indent="-288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Executes on the device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50960" indent="-288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Called from the host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6680" indent="-3466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Passing parameters from host code to a device function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77"/>
          <p:cNvSpPr/>
          <p:nvPr/>
        </p:nvSpPr>
        <p:spPr>
          <a:xfrm>
            <a:off x="5148000" y="1728000"/>
            <a:ext cx="4570200" cy="227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Basic device memory management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cudaMalloc()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cudaMemcpy()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cudaFree()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Launching parallel kernels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Launch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copies of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add()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with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&lt;&lt;&lt;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N,1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&gt;&gt;&gt;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(…)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blockIdx.x</a:t>
            </a:r>
            <a:r>
              <a:rPr b="0" lang="en-GB" sz="1600" spc="-1" strike="noStrike">
                <a:solidFill>
                  <a:srgbClr val="8064a2"/>
                </a:solidFill>
                <a:latin typeface="Times New Roman"/>
                <a:ea typeface="DejaVu Sans"/>
              </a:rPr>
              <a:t>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 access block index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1"/>
          <p:cNvSpPr/>
          <p:nvPr/>
        </p:nvSpPr>
        <p:spPr>
          <a:xfrm>
            <a:off x="3546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Review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 2"/>
          <p:cNvSpPr/>
          <p:nvPr/>
        </p:nvSpPr>
        <p:spPr>
          <a:xfrm>
            <a:off x="1119960" y="4363560"/>
            <a:ext cx="5106240" cy="5162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800" spc="-1" strike="noStrike" cap="all">
                <a:solidFill>
                  <a:srgbClr val="ff4000"/>
                </a:solidFill>
                <a:latin typeface="Trebuchet MS"/>
                <a:ea typeface="DejaVu Sans"/>
              </a:rPr>
              <a:t>I</a:t>
            </a:r>
            <a:r>
              <a:rPr b="1" lang="en-GB" sz="2800" spc="-1" strike="noStrike" cap="all">
                <a:solidFill>
                  <a:srgbClr val="000000"/>
                </a:solidFill>
                <a:latin typeface="Trebuchet MS"/>
                <a:ea typeface="DejaVu Sans"/>
              </a:rPr>
              <a:t>ntroducing </a:t>
            </a:r>
            <a:r>
              <a:rPr b="1" lang="en-GB" sz="2800" spc="-1" strike="noStrike" cap="all">
                <a:solidFill>
                  <a:srgbClr val="ff4000"/>
                </a:solidFill>
                <a:latin typeface="Trebuchet MS"/>
                <a:ea typeface="DejaVu Sans"/>
              </a:rPr>
              <a:t>T</a:t>
            </a:r>
            <a:r>
              <a:rPr b="1" lang="en-GB" sz="2800" spc="-1" strike="noStrike" cap="all">
                <a:solidFill>
                  <a:srgbClr val="000000"/>
                </a:solidFill>
                <a:latin typeface="Trebuchet MS"/>
                <a:ea typeface="DejaVu Sans"/>
              </a:rPr>
              <a:t>hreads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Straight Connector 33"/>
          <p:cNvSpPr/>
          <p:nvPr/>
        </p:nvSpPr>
        <p:spPr>
          <a:xfrm>
            <a:off x="6730200" y="1934640"/>
            <a:ext cx="3240" cy="290628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Straight Connector 34"/>
          <p:cNvSpPr/>
          <p:nvPr/>
        </p:nvSpPr>
        <p:spPr>
          <a:xfrm>
            <a:off x="6733440" y="192096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Straight Connector 35"/>
          <p:cNvSpPr/>
          <p:nvPr/>
        </p:nvSpPr>
        <p:spPr>
          <a:xfrm>
            <a:off x="4501080" y="2080080"/>
            <a:ext cx="223236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AutoShape 10"/>
          <p:cNvSpPr/>
          <p:nvPr/>
        </p:nvSpPr>
        <p:spPr>
          <a:xfrm>
            <a:off x="7106040" y="175572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Heterogeneous Computing</a:t>
            </a:r>
            <a:r>
              <a:rPr b="0" lang="en-US" sz="900" spc="-1" strike="noStrike">
                <a:solidFill>
                  <a:srgbClr val="ffffff"/>
                </a:solidFill>
                <a:latin typeface="Trebuchet MS"/>
                <a:ea typeface="MS PGothic"/>
              </a:rPr>
              <a:t> </a:t>
            </a:r>
            <a:endParaRPr b="0" lang="fr-FR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AutoShape 11"/>
          <p:cNvSpPr/>
          <p:nvPr/>
        </p:nvSpPr>
        <p:spPr>
          <a:xfrm>
            <a:off x="7106040" y="212076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Blocks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AutoShape 12"/>
          <p:cNvSpPr/>
          <p:nvPr/>
        </p:nvSpPr>
        <p:spPr>
          <a:xfrm>
            <a:off x="7106040" y="2485800"/>
            <a:ext cx="2468520" cy="32688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Threads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AutoShape 13"/>
          <p:cNvSpPr/>
          <p:nvPr/>
        </p:nvSpPr>
        <p:spPr>
          <a:xfrm>
            <a:off x="7106040" y="285048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Indexing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AutoShape 15"/>
          <p:cNvSpPr/>
          <p:nvPr/>
        </p:nvSpPr>
        <p:spPr>
          <a:xfrm>
            <a:off x="7106040" y="321588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Shared memory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AutoShape 16"/>
          <p:cNvSpPr/>
          <p:nvPr/>
        </p:nvSpPr>
        <p:spPr>
          <a:xfrm>
            <a:off x="7106040" y="358092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__syncthreads()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AutoShape 17"/>
          <p:cNvSpPr/>
          <p:nvPr/>
        </p:nvSpPr>
        <p:spPr>
          <a:xfrm>
            <a:off x="7106040" y="394560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Asynchronous operation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AutoShape 18"/>
          <p:cNvSpPr/>
          <p:nvPr/>
        </p:nvSpPr>
        <p:spPr>
          <a:xfrm>
            <a:off x="7106040" y="431064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Handling errors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AutoShape 19"/>
          <p:cNvSpPr/>
          <p:nvPr/>
        </p:nvSpPr>
        <p:spPr>
          <a:xfrm>
            <a:off x="7106040" y="467568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Managing devices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TextBox 16"/>
          <p:cNvSpPr/>
          <p:nvPr/>
        </p:nvSpPr>
        <p:spPr>
          <a:xfrm>
            <a:off x="4512960" y="1702080"/>
            <a:ext cx="1662480" cy="45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400" spc="-1" strike="noStrike">
                <a:solidFill>
                  <a:srgbClr val="455700"/>
                </a:solidFill>
                <a:latin typeface="Trebuchet MS"/>
                <a:ea typeface="DejaVu Sans"/>
              </a:rPr>
              <a:t>CONCEPTS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Straight Connector 36"/>
          <p:cNvSpPr/>
          <p:nvPr/>
        </p:nvSpPr>
        <p:spPr>
          <a:xfrm>
            <a:off x="6732360" y="26506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Straight Connector 37"/>
          <p:cNvSpPr/>
          <p:nvPr/>
        </p:nvSpPr>
        <p:spPr>
          <a:xfrm>
            <a:off x="6733440" y="229824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Straight Connector 38"/>
          <p:cNvSpPr/>
          <p:nvPr/>
        </p:nvSpPr>
        <p:spPr>
          <a:xfrm>
            <a:off x="6732360" y="30160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Straight Connector 39"/>
          <p:cNvSpPr/>
          <p:nvPr/>
        </p:nvSpPr>
        <p:spPr>
          <a:xfrm>
            <a:off x="6733440" y="33811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Straight Connector 40"/>
          <p:cNvSpPr/>
          <p:nvPr/>
        </p:nvSpPr>
        <p:spPr>
          <a:xfrm>
            <a:off x="6733440" y="374580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Straight Connector 41"/>
          <p:cNvSpPr/>
          <p:nvPr/>
        </p:nvSpPr>
        <p:spPr>
          <a:xfrm>
            <a:off x="6733440" y="411084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Straight Connector 42"/>
          <p:cNvSpPr/>
          <p:nvPr/>
        </p:nvSpPr>
        <p:spPr>
          <a:xfrm>
            <a:off x="6733440" y="44758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Straight Connector 43"/>
          <p:cNvSpPr/>
          <p:nvPr/>
        </p:nvSpPr>
        <p:spPr>
          <a:xfrm>
            <a:off x="6733440" y="48409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Picture 14" descr="A circuit board&#10;&#10;Description automatically generated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735920" y="2538000"/>
            <a:ext cx="2428560" cy="1446120"/>
          </a:xfrm>
          <a:prstGeom prst="rect">
            <a:avLst/>
          </a:prstGeom>
          <a:ln w="0">
            <a:noFill/>
          </a:ln>
          <a:effectLst>
            <a:outerShdw algn="tl" blurRad="29196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406" name="" descr=""/>
          <p:cNvPicPr/>
          <p:nvPr/>
        </p:nvPicPr>
        <p:blipFill>
          <a:blip r:embed="rId3"/>
          <a:stretch/>
        </p:blipFill>
        <p:spPr>
          <a:xfrm>
            <a:off x="2286000" y="1296360"/>
            <a:ext cx="1240560" cy="111384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34"/>
          <p:cNvSpPr/>
          <p:nvPr/>
        </p:nvSpPr>
        <p:spPr>
          <a:xfrm>
            <a:off x="285840" y="1538640"/>
            <a:ext cx="6192000" cy="172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Terminology: a block can be split into parallel </a:t>
            </a:r>
            <a:r>
              <a:rPr b="0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threads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Let’s change add() to use parallel </a:t>
            </a:r>
            <a:r>
              <a:rPr b="0" i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threads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instead of parallel </a:t>
            </a:r>
            <a:r>
              <a:rPr b="0" i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78"/>
          <p:cNvSpPr/>
          <p:nvPr/>
        </p:nvSpPr>
        <p:spPr>
          <a:xfrm>
            <a:off x="285840" y="3344760"/>
            <a:ext cx="6192000" cy="172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57132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57132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We use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threadIdx.x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instead of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blockIdx.x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Need to make one change in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main()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…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threadIdx 3"/>
          <p:cNvSpPr/>
          <p:nvPr/>
        </p:nvSpPr>
        <p:spPr>
          <a:xfrm>
            <a:off x="3600000" y="2700000"/>
            <a:ext cx="5802480" cy="790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__global__ void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*a,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*b,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*c) {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c[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threadIdx.x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] = a[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threadIdx.x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] + b[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threadIdx.x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];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33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Threads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"/>
          <p:cNvSpPr/>
          <p:nvPr/>
        </p:nvSpPr>
        <p:spPr>
          <a:xfrm>
            <a:off x="-720" y="1208880"/>
            <a:ext cx="5614200" cy="30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#define N 512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main(void) {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*a, *b, *c;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host copies of a, b, c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*d_a, *d_b, *d_c;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device copies of a, b, c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size = N *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sizeof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</a:t>
            </a:r>
            <a:r>
              <a:rPr b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Alloc space for device copies of a, b, c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**)&amp;d_a, size);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**)&amp;d_b, size);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**)&amp;d_c, size);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Alloc space for host copies of a, b, c and setup input values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= (int *)malloc(size); random_ints(a, N);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 = (int *)malloc(size); random_ints(b, N);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 = (int *)malloc(size);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Threads 2"/>
          <p:cNvSpPr/>
          <p:nvPr/>
        </p:nvSpPr>
        <p:spPr>
          <a:xfrm>
            <a:off x="4896000" y="1327320"/>
            <a:ext cx="5181480" cy="42516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Copy inputs to device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cudaMemcpy(d_a, a, size, cudaMemcpyHostToDevice);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cudaMemcpy(d_b, b, size, cudaMemcpyHostToDevice);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Launch add() kernel on GPU with N </a:t>
            </a:r>
            <a:r>
              <a:rPr b="1" i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threads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add&lt;&lt;&lt;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1,N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&gt;&gt;&gt;(d_a, d_b, d_c);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808080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Copy result back to host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cudaMemcpy(c, d_c, size, cudaMemcpyDeviceToHost);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808080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Cleanup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free(a); free(b); free(c);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cudaFree(d_a); cudaFree(d_b); cudaFree(d_c);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return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5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Vector Addition Using Thread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3"/>
          <p:cNvSpPr/>
          <p:nvPr/>
        </p:nvSpPr>
        <p:spPr>
          <a:xfrm>
            <a:off x="155880" y="4291200"/>
            <a:ext cx="6545160" cy="5162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800" spc="-1" strike="noStrike" cap="all">
                <a:solidFill>
                  <a:srgbClr val="ff4000"/>
                </a:solidFill>
                <a:latin typeface="Arial"/>
                <a:ea typeface="DejaVu Sans"/>
              </a:rPr>
              <a:t>C</a:t>
            </a:r>
            <a:r>
              <a:rPr b="1" lang="en-GB" sz="28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ombining </a:t>
            </a:r>
            <a:r>
              <a:rPr b="1" lang="en-GB" sz="2800" spc="-1" strike="noStrike" cap="all">
                <a:solidFill>
                  <a:srgbClr val="ff4000"/>
                </a:solidFill>
                <a:latin typeface="Arial"/>
                <a:ea typeface="DejaVu Sans"/>
              </a:rPr>
              <a:t>T</a:t>
            </a:r>
            <a:r>
              <a:rPr b="1" lang="en-GB" sz="28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hreads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28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And </a:t>
            </a:r>
            <a:r>
              <a:rPr b="1" lang="en-GB" sz="2800" spc="-1" strike="noStrike" cap="all">
                <a:solidFill>
                  <a:srgbClr val="ff4000"/>
                </a:solidFill>
                <a:latin typeface="Arial"/>
                <a:ea typeface="DejaVu Sans"/>
              </a:rPr>
              <a:t>B</a:t>
            </a:r>
            <a:r>
              <a:rPr b="1" lang="en-GB" sz="28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locks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Straight Connector 44"/>
          <p:cNvSpPr/>
          <p:nvPr/>
        </p:nvSpPr>
        <p:spPr>
          <a:xfrm>
            <a:off x="7032240" y="1610280"/>
            <a:ext cx="3240" cy="290628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Straight Connector 45"/>
          <p:cNvSpPr/>
          <p:nvPr/>
        </p:nvSpPr>
        <p:spPr>
          <a:xfrm>
            <a:off x="7035480" y="159660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Straight Connector 46"/>
          <p:cNvSpPr/>
          <p:nvPr/>
        </p:nvSpPr>
        <p:spPr>
          <a:xfrm>
            <a:off x="4803120" y="1755720"/>
            <a:ext cx="223236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AutoShape 20"/>
          <p:cNvSpPr/>
          <p:nvPr/>
        </p:nvSpPr>
        <p:spPr>
          <a:xfrm>
            <a:off x="7408080" y="143136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Heterogeneous Computing</a:t>
            </a:r>
            <a:r>
              <a:rPr b="0" lang="en-US" sz="900" spc="-1" strike="noStrike">
                <a:solidFill>
                  <a:srgbClr val="ffffff"/>
                </a:solidFill>
                <a:latin typeface="Trebuchet MS"/>
                <a:ea typeface="MS PGothic"/>
              </a:rPr>
              <a:t> </a:t>
            </a:r>
            <a:endParaRPr b="0" lang="fr-FR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AutoShape 21"/>
          <p:cNvSpPr/>
          <p:nvPr/>
        </p:nvSpPr>
        <p:spPr>
          <a:xfrm>
            <a:off x="7408080" y="179640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Blocks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AutoShape 22"/>
          <p:cNvSpPr/>
          <p:nvPr/>
        </p:nvSpPr>
        <p:spPr>
          <a:xfrm>
            <a:off x="7408080" y="216144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Threads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AutoShape 23"/>
          <p:cNvSpPr/>
          <p:nvPr/>
        </p:nvSpPr>
        <p:spPr>
          <a:xfrm>
            <a:off x="7408080" y="2526120"/>
            <a:ext cx="2468520" cy="32688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Indexing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AutoShape 24"/>
          <p:cNvSpPr/>
          <p:nvPr/>
        </p:nvSpPr>
        <p:spPr>
          <a:xfrm>
            <a:off x="7408080" y="289152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Shared memory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AutoShape 25"/>
          <p:cNvSpPr/>
          <p:nvPr/>
        </p:nvSpPr>
        <p:spPr>
          <a:xfrm>
            <a:off x="7408080" y="325656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__syncthreads()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AutoShape 26"/>
          <p:cNvSpPr/>
          <p:nvPr/>
        </p:nvSpPr>
        <p:spPr>
          <a:xfrm>
            <a:off x="7408080" y="362124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Asynchronous operation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AutoShape 27"/>
          <p:cNvSpPr/>
          <p:nvPr/>
        </p:nvSpPr>
        <p:spPr>
          <a:xfrm>
            <a:off x="7408080" y="398628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Handling errors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AutoShape 28"/>
          <p:cNvSpPr/>
          <p:nvPr/>
        </p:nvSpPr>
        <p:spPr>
          <a:xfrm>
            <a:off x="7408080" y="435132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Managing devices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TextBox 17"/>
          <p:cNvSpPr/>
          <p:nvPr/>
        </p:nvSpPr>
        <p:spPr>
          <a:xfrm>
            <a:off x="4815000" y="1377720"/>
            <a:ext cx="1662480" cy="45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400" spc="-1" strike="noStrike">
                <a:solidFill>
                  <a:srgbClr val="455700"/>
                </a:solidFill>
                <a:latin typeface="Trebuchet MS"/>
                <a:ea typeface="DejaVu Sans"/>
              </a:rPr>
              <a:t>CONCEPTS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Straight Connector 47"/>
          <p:cNvSpPr/>
          <p:nvPr/>
        </p:nvSpPr>
        <p:spPr>
          <a:xfrm>
            <a:off x="7034040" y="23263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Straight Connector 48"/>
          <p:cNvSpPr/>
          <p:nvPr/>
        </p:nvSpPr>
        <p:spPr>
          <a:xfrm>
            <a:off x="7035480" y="19738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Straight Connector 49"/>
          <p:cNvSpPr/>
          <p:nvPr/>
        </p:nvSpPr>
        <p:spPr>
          <a:xfrm>
            <a:off x="7034040" y="26917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Straight Connector 50"/>
          <p:cNvSpPr/>
          <p:nvPr/>
        </p:nvSpPr>
        <p:spPr>
          <a:xfrm>
            <a:off x="7035480" y="305676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Straight Connector 51"/>
          <p:cNvSpPr/>
          <p:nvPr/>
        </p:nvSpPr>
        <p:spPr>
          <a:xfrm>
            <a:off x="7035480" y="342144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Straight Connector 52"/>
          <p:cNvSpPr/>
          <p:nvPr/>
        </p:nvSpPr>
        <p:spPr>
          <a:xfrm>
            <a:off x="7035480" y="37864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Straight Connector 53"/>
          <p:cNvSpPr/>
          <p:nvPr/>
        </p:nvSpPr>
        <p:spPr>
          <a:xfrm>
            <a:off x="7035480" y="41515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Straight Connector 54"/>
          <p:cNvSpPr/>
          <p:nvPr/>
        </p:nvSpPr>
        <p:spPr>
          <a:xfrm>
            <a:off x="7035480" y="451656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6" name="Picture 15" descr="A circuit board&#10;&#10;Description automatically generated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735920" y="2538000"/>
            <a:ext cx="2428560" cy="1446120"/>
          </a:xfrm>
          <a:prstGeom prst="rect">
            <a:avLst/>
          </a:prstGeom>
          <a:ln w="0">
            <a:noFill/>
          </a:ln>
          <a:effectLst>
            <a:outerShdw algn="tl" blurRad="29196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437" name="" descr=""/>
          <p:cNvPicPr/>
          <p:nvPr/>
        </p:nvPicPr>
        <p:blipFill>
          <a:blip r:embed="rId3"/>
          <a:stretch/>
        </p:blipFill>
        <p:spPr>
          <a:xfrm>
            <a:off x="2358000" y="1296360"/>
            <a:ext cx="1240560" cy="111384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37"/>
          <p:cNvSpPr/>
          <p:nvPr/>
        </p:nvSpPr>
        <p:spPr>
          <a:xfrm>
            <a:off x="2124000" y="1683360"/>
            <a:ext cx="5253480" cy="28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57120" indent="-3571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We’ve seen parallel vector addition using: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74000" indent="-297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Many blocks with one thread each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74000" indent="-297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One block with many threads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57120" indent="-3571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Let’s adapt vector addition to use both blocks and threads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57120" indent="-3571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Why? We’ll come to that…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57120" indent="-3571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First let’s discuss data indexing…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27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Combining Blocks and Threads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ontent Placeholder 73"/>
          <p:cNvSpPr/>
          <p:nvPr/>
        </p:nvSpPr>
        <p:spPr>
          <a:xfrm>
            <a:off x="2880360" y="2763360"/>
            <a:ext cx="6693840" cy="252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6320" indent="-3463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 Architecture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50240" indent="-288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Expose GPU parallelism for general-purpose computing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50240" indent="-288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Retain performance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6320" indent="-3463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 C/C++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50240" indent="-288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Based on industry-standard C/C++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50240" indent="-288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Small set of extensions to enable heterogeneous programming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50240" indent="-288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Straightforward APIs to manage devices, memory etc.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6"/>
          <p:cNvSpPr/>
          <p:nvPr/>
        </p:nvSpPr>
        <p:spPr>
          <a:xfrm>
            <a:off x="360000" y="22644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Microsoft YaHei"/>
              </a:rPr>
              <a:t>What is CUDA ?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36000" y="2160000"/>
            <a:ext cx="2878920" cy="1618200"/>
          </a:xfrm>
          <a:prstGeom prst="rect">
            <a:avLst/>
          </a:prstGeom>
          <a:ln w="0">
            <a:noFill/>
          </a:ln>
        </p:spPr>
      </p:pic>
      <p:sp>
        <p:nvSpPr>
          <p:cNvPr id="185" name=""/>
          <p:cNvSpPr/>
          <p:nvPr/>
        </p:nvSpPr>
        <p:spPr>
          <a:xfrm>
            <a:off x="2868480" y="1440000"/>
            <a:ext cx="6310080" cy="121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 proprietary platform developed by Nvidia that allows programmers to write C/C++ code that runs directly on Nvidia GPUs.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It also provides libraries and tools for various domains such as linear algebra, image processing, deep learning, etc.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Vector (numbered) 4"/>
          <p:cNvGrpSpPr/>
          <p:nvPr/>
        </p:nvGrpSpPr>
        <p:grpSpPr>
          <a:xfrm>
            <a:off x="1369080" y="2795760"/>
            <a:ext cx="7930800" cy="396720"/>
            <a:chOff x="1369080" y="2795760"/>
            <a:chExt cx="7930800" cy="396720"/>
          </a:xfrm>
        </p:grpSpPr>
        <p:sp>
          <p:nvSpPr>
            <p:cNvPr id="441" name="Round Same Side Corner Rectangle 9"/>
            <p:cNvSpPr/>
            <p:nvPr/>
          </p:nvSpPr>
          <p:spPr>
            <a:xfrm rot="16200000">
              <a:off x="1294560" y="2873880"/>
              <a:ext cx="392760" cy="24408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45000" rIns="45000" tIns="90000" bIns="90000" anchor="ctr" vert="vert" rot="5400000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0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2" name="Rectangle 121"/>
            <p:cNvSpPr/>
            <p:nvPr/>
          </p:nvSpPr>
          <p:spPr>
            <a:xfrm>
              <a:off x="161712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1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3" name="Round Same Side Corner Rectangle 10"/>
            <p:cNvSpPr/>
            <p:nvPr/>
          </p:nvSpPr>
          <p:spPr>
            <a:xfrm flipH="1" rot="5400000">
              <a:off x="8981280" y="2873880"/>
              <a:ext cx="392760" cy="24408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45000" rIns="45000" tIns="90000" bIns="90000" anchor="ctr" vert="vert270" rot="16200000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7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4" name="Rectangle 122"/>
            <p:cNvSpPr/>
            <p:nvPr/>
          </p:nvSpPr>
          <p:spPr>
            <a:xfrm>
              <a:off x="186516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2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5" name="Rectangle 123"/>
            <p:cNvSpPr/>
            <p:nvPr/>
          </p:nvSpPr>
          <p:spPr>
            <a:xfrm>
              <a:off x="211320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3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6" name="Rectangle 124"/>
            <p:cNvSpPr/>
            <p:nvPr/>
          </p:nvSpPr>
          <p:spPr>
            <a:xfrm>
              <a:off x="236124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4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7" name="Rectangle 126"/>
            <p:cNvSpPr/>
            <p:nvPr/>
          </p:nvSpPr>
          <p:spPr>
            <a:xfrm>
              <a:off x="260928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5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8" name="Rectangle 127"/>
            <p:cNvSpPr/>
            <p:nvPr/>
          </p:nvSpPr>
          <p:spPr>
            <a:xfrm>
              <a:off x="285732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6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9" name="Rectangle 128"/>
            <p:cNvSpPr/>
            <p:nvPr/>
          </p:nvSpPr>
          <p:spPr>
            <a:xfrm>
              <a:off x="310536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7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0" name="Rectangle 129"/>
            <p:cNvSpPr/>
            <p:nvPr/>
          </p:nvSpPr>
          <p:spPr>
            <a:xfrm>
              <a:off x="335376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0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1" name="Rectangle 130"/>
            <p:cNvSpPr/>
            <p:nvPr/>
          </p:nvSpPr>
          <p:spPr>
            <a:xfrm>
              <a:off x="360180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1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2" name="Rectangle 131"/>
            <p:cNvSpPr/>
            <p:nvPr/>
          </p:nvSpPr>
          <p:spPr>
            <a:xfrm>
              <a:off x="384984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2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3" name="Rectangle 132"/>
            <p:cNvSpPr/>
            <p:nvPr/>
          </p:nvSpPr>
          <p:spPr>
            <a:xfrm>
              <a:off x="409788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3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4" name="Rectangle 133"/>
            <p:cNvSpPr/>
            <p:nvPr/>
          </p:nvSpPr>
          <p:spPr>
            <a:xfrm>
              <a:off x="434592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4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5" name="Rectangle 134"/>
            <p:cNvSpPr/>
            <p:nvPr/>
          </p:nvSpPr>
          <p:spPr>
            <a:xfrm>
              <a:off x="459396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5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6" name="Rectangle 135"/>
            <p:cNvSpPr/>
            <p:nvPr/>
          </p:nvSpPr>
          <p:spPr>
            <a:xfrm>
              <a:off x="484200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6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7" name="Rectangle 136"/>
            <p:cNvSpPr/>
            <p:nvPr/>
          </p:nvSpPr>
          <p:spPr>
            <a:xfrm>
              <a:off x="509004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7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8" name="Rectangle 137"/>
            <p:cNvSpPr/>
            <p:nvPr/>
          </p:nvSpPr>
          <p:spPr>
            <a:xfrm>
              <a:off x="533808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0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9" name="Rectangle 138"/>
            <p:cNvSpPr/>
            <p:nvPr/>
          </p:nvSpPr>
          <p:spPr>
            <a:xfrm>
              <a:off x="558612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1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0" name="Rectangle 139"/>
            <p:cNvSpPr/>
            <p:nvPr/>
          </p:nvSpPr>
          <p:spPr>
            <a:xfrm>
              <a:off x="583416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2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1" name="Rectangle 140"/>
            <p:cNvSpPr/>
            <p:nvPr/>
          </p:nvSpPr>
          <p:spPr>
            <a:xfrm>
              <a:off x="608220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3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2" name="Rectangle 141"/>
            <p:cNvSpPr/>
            <p:nvPr/>
          </p:nvSpPr>
          <p:spPr>
            <a:xfrm>
              <a:off x="633024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4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3" name="Rectangle 142"/>
            <p:cNvSpPr/>
            <p:nvPr/>
          </p:nvSpPr>
          <p:spPr>
            <a:xfrm>
              <a:off x="657828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5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4" name="Rectangle 143"/>
            <p:cNvSpPr/>
            <p:nvPr/>
          </p:nvSpPr>
          <p:spPr>
            <a:xfrm>
              <a:off x="6827040" y="2795760"/>
              <a:ext cx="24372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6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5" name="Rectangle 144"/>
            <p:cNvSpPr/>
            <p:nvPr/>
          </p:nvSpPr>
          <p:spPr>
            <a:xfrm>
              <a:off x="707508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7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6" name="Rectangle 145"/>
            <p:cNvSpPr/>
            <p:nvPr/>
          </p:nvSpPr>
          <p:spPr>
            <a:xfrm>
              <a:off x="732312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0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7" name="Rectangle 146"/>
            <p:cNvSpPr/>
            <p:nvPr/>
          </p:nvSpPr>
          <p:spPr>
            <a:xfrm>
              <a:off x="757116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1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8" name="Rectangle 147"/>
            <p:cNvSpPr/>
            <p:nvPr/>
          </p:nvSpPr>
          <p:spPr>
            <a:xfrm>
              <a:off x="781920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2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9" name="Rectangle 148"/>
            <p:cNvSpPr/>
            <p:nvPr/>
          </p:nvSpPr>
          <p:spPr>
            <a:xfrm>
              <a:off x="806724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3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0" name="Rectangle 149"/>
            <p:cNvSpPr/>
            <p:nvPr/>
          </p:nvSpPr>
          <p:spPr>
            <a:xfrm>
              <a:off x="831528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4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1" name="Rectangle 150"/>
            <p:cNvSpPr/>
            <p:nvPr/>
          </p:nvSpPr>
          <p:spPr>
            <a:xfrm>
              <a:off x="856332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5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2" name="Rectangle 151"/>
            <p:cNvSpPr/>
            <p:nvPr/>
          </p:nvSpPr>
          <p:spPr>
            <a:xfrm>
              <a:off x="8811360" y="279576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8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6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73" name="PlaceHolder 79"/>
          <p:cNvSpPr/>
          <p:nvPr/>
        </p:nvSpPr>
        <p:spPr>
          <a:xfrm>
            <a:off x="624960" y="4034160"/>
            <a:ext cx="9222120" cy="11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With M threads/block a unique index for each thread is given by: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6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index = threadIdx.x + blockIdx.x * M;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80"/>
          <p:cNvSpPr/>
          <p:nvPr/>
        </p:nvSpPr>
        <p:spPr>
          <a:xfrm>
            <a:off x="674640" y="1558800"/>
            <a:ext cx="9303120" cy="190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 longer as simple as using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blockIdx.x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and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threadIdx.x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Consider indexing an array with one element per thread (8 threads/block)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75" name="threadIdx 1"/>
          <p:cNvGrpSpPr/>
          <p:nvPr/>
        </p:nvGrpSpPr>
        <p:grpSpPr>
          <a:xfrm>
            <a:off x="1369080" y="2485080"/>
            <a:ext cx="7934760" cy="338760"/>
            <a:chOff x="1369080" y="2485080"/>
            <a:chExt cx="7934760" cy="338760"/>
          </a:xfrm>
        </p:grpSpPr>
        <p:sp>
          <p:nvSpPr>
            <p:cNvPr id="476" name="TextBox 18"/>
            <p:cNvSpPr/>
            <p:nvPr/>
          </p:nvSpPr>
          <p:spPr>
            <a:xfrm>
              <a:off x="1369080" y="2490840"/>
              <a:ext cx="1980720" cy="3330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GB" sz="1600" spc="-1" strike="noStrike">
                  <a:solidFill>
                    <a:srgbClr val="ff9933"/>
                  </a:solidFill>
                  <a:latin typeface="Courier New"/>
                  <a:ea typeface="DejaVu Sans"/>
                </a:rPr>
                <a:t>threadIdx.x</a:t>
              </a:r>
              <a:endParaRPr b="0" lang="fr-FR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7" name="TextBox 19"/>
            <p:cNvSpPr/>
            <p:nvPr/>
          </p:nvSpPr>
          <p:spPr>
            <a:xfrm>
              <a:off x="3353760" y="2485080"/>
              <a:ext cx="1981080" cy="3330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GB" sz="1600" spc="-1" strike="noStrike">
                  <a:solidFill>
                    <a:srgbClr val="63c8c8"/>
                  </a:solidFill>
                  <a:latin typeface="Courier New"/>
                  <a:ea typeface="DejaVu Sans"/>
                </a:rPr>
                <a:t>threadIdx.x</a:t>
              </a:r>
              <a:endParaRPr b="0" lang="fr-FR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8" name="TextBox 20"/>
            <p:cNvSpPr/>
            <p:nvPr/>
          </p:nvSpPr>
          <p:spPr>
            <a:xfrm>
              <a:off x="5338440" y="2490840"/>
              <a:ext cx="1980720" cy="3330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GB" sz="1600" spc="-1" strike="noStrike">
                  <a:solidFill>
                    <a:srgbClr val="7030a0"/>
                  </a:solidFill>
                  <a:latin typeface="Courier New"/>
                  <a:ea typeface="DejaVu Sans"/>
                </a:rPr>
                <a:t>threadIdx.x</a:t>
              </a:r>
              <a:endParaRPr b="0" lang="fr-FR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9" name="TextBox 21"/>
            <p:cNvSpPr/>
            <p:nvPr/>
          </p:nvSpPr>
          <p:spPr>
            <a:xfrm>
              <a:off x="7323120" y="2485080"/>
              <a:ext cx="1980720" cy="3330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GB" sz="1600" spc="-1" strike="noStrike">
                  <a:solidFill>
                    <a:srgbClr val="c00000"/>
                  </a:solidFill>
                  <a:latin typeface="Courier New"/>
                  <a:ea typeface="DejaVu Sans"/>
                </a:rPr>
                <a:t>threadIdx.x</a:t>
              </a:r>
              <a:endParaRPr b="0" lang="fr-FR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80" name="Braces 2"/>
          <p:cNvGrpSpPr/>
          <p:nvPr/>
        </p:nvGrpSpPr>
        <p:grpSpPr>
          <a:xfrm>
            <a:off x="1368720" y="3213720"/>
            <a:ext cx="7934760" cy="182160"/>
            <a:chOff x="1368720" y="3213720"/>
            <a:chExt cx="7934760" cy="182160"/>
          </a:xfrm>
        </p:grpSpPr>
        <p:sp>
          <p:nvSpPr>
            <p:cNvPr id="481" name="Left Brace 12"/>
            <p:cNvSpPr/>
            <p:nvPr/>
          </p:nvSpPr>
          <p:spPr>
            <a:xfrm rot="16200000">
              <a:off x="2268000" y="2314080"/>
              <a:ext cx="182160" cy="1981080"/>
            </a:xfrm>
            <a:prstGeom prst="leftBrace">
              <a:avLst>
                <a:gd name="adj1" fmla="val 39890"/>
                <a:gd name="adj2" fmla="val 50000"/>
              </a:avLst>
            </a:prstGeom>
            <a:noFill/>
            <a:ln w="9525">
              <a:solidFill>
                <a:srgbClr val="ff993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2" name="Left Brace 13"/>
            <p:cNvSpPr/>
            <p:nvPr/>
          </p:nvSpPr>
          <p:spPr>
            <a:xfrm rot="16200000">
              <a:off x="4253040" y="2314440"/>
              <a:ext cx="182160" cy="1980720"/>
            </a:xfrm>
            <a:prstGeom prst="leftBrace">
              <a:avLst>
                <a:gd name="adj1" fmla="val 39890"/>
                <a:gd name="adj2" fmla="val 50000"/>
              </a:avLst>
            </a:prstGeom>
            <a:noFill/>
            <a:ln w="9525">
              <a:solidFill>
                <a:srgbClr val="63c8c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3" name="Left Brace 14"/>
            <p:cNvSpPr/>
            <p:nvPr/>
          </p:nvSpPr>
          <p:spPr>
            <a:xfrm rot="16200000">
              <a:off x="6237360" y="2314440"/>
              <a:ext cx="182160" cy="1980720"/>
            </a:xfrm>
            <a:prstGeom prst="leftBrace">
              <a:avLst>
                <a:gd name="adj1" fmla="val 39890"/>
                <a:gd name="adj2" fmla="val 50000"/>
              </a:avLst>
            </a:prstGeom>
            <a:noFill/>
            <a:ln w="9525">
              <a:solidFill>
                <a:srgbClr val="7030a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4" name="Left Brace 15"/>
            <p:cNvSpPr/>
            <p:nvPr/>
          </p:nvSpPr>
          <p:spPr>
            <a:xfrm rot="16200000">
              <a:off x="8222040" y="2314440"/>
              <a:ext cx="182160" cy="1980720"/>
            </a:xfrm>
            <a:prstGeom prst="leftBrace">
              <a:avLst>
                <a:gd name="adj1" fmla="val 39890"/>
                <a:gd name="adj2" fmla="val 50000"/>
              </a:avLst>
            </a:prstGeom>
            <a:noFill/>
            <a:ln w="9525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85" name="blockIdx 2"/>
          <p:cNvGrpSpPr/>
          <p:nvPr/>
        </p:nvGrpSpPr>
        <p:grpSpPr>
          <a:xfrm>
            <a:off x="1369080" y="3482280"/>
            <a:ext cx="7934760" cy="302760"/>
            <a:chOff x="1369080" y="3482280"/>
            <a:chExt cx="7934760" cy="302760"/>
          </a:xfrm>
        </p:grpSpPr>
        <p:sp>
          <p:nvSpPr>
            <p:cNvPr id="486" name="TextBox 58"/>
            <p:cNvSpPr/>
            <p:nvPr/>
          </p:nvSpPr>
          <p:spPr>
            <a:xfrm>
              <a:off x="1369080" y="3482280"/>
              <a:ext cx="1980720" cy="30276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GB" sz="1400" spc="-1" strike="noStrike">
                  <a:solidFill>
                    <a:srgbClr val="ff9933"/>
                  </a:solidFill>
                  <a:latin typeface="Courier New"/>
                  <a:ea typeface="DejaVu Sans"/>
                </a:rPr>
                <a:t>blockIdx.x = 0</a:t>
              </a:r>
              <a:endParaRPr b="0" lang="fr-F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7" name="TextBox 60"/>
            <p:cNvSpPr/>
            <p:nvPr/>
          </p:nvSpPr>
          <p:spPr>
            <a:xfrm>
              <a:off x="3353760" y="3482280"/>
              <a:ext cx="1981080" cy="30276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GB" sz="1400" spc="-1" strike="noStrike">
                  <a:solidFill>
                    <a:srgbClr val="63c8c8"/>
                  </a:solidFill>
                  <a:latin typeface="Courier New"/>
                  <a:ea typeface="DejaVu Sans"/>
                </a:rPr>
                <a:t>blockIdx.x = 1</a:t>
              </a:r>
              <a:endParaRPr b="0" lang="fr-F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8" name="TextBox 61"/>
            <p:cNvSpPr/>
            <p:nvPr/>
          </p:nvSpPr>
          <p:spPr>
            <a:xfrm>
              <a:off x="5338440" y="3482280"/>
              <a:ext cx="1980720" cy="30276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GB" sz="1400" spc="-1" strike="noStrike">
                  <a:solidFill>
                    <a:srgbClr val="7030a0"/>
                  </a:solidFill>
                  <a:latin typeface="Courier New"/>
                  <a:ea typeface="DejaVu Sans"/>
                </a:rPr>
                <a:t>blockIdx.x = 2</a:t>
              </a:r>
              <a:endParaRPr b="0" lang="fr-F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9" name="TextBox 62"/>
            <p:cNvSpPr/>
            <p:nvPr/>
          </p:nvSpPr>
          <p:spPr>
            <a:xfrm>
              <a:off x="7323120" y="3482280"/>
              <a:ext cx="1980720" cy="30276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GB" sz="1400" spc="-1" strike="noStrike">
                  <a:solidFill>
                    <a:srgbClr val="c00000"/>
                  </a:solidFill>
                  <a:latin typeface="Courier New"/>
                  <a:ea typeface="DejaVu Sans"/>
                </a:rPr>
                <a:t>blockIdx.x = 3</a:t>
              </a:r>
              <a:endParaRPr b="0" lang="fr-F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90" name="PlaceHolder 28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Indexing Arrays with Blocks and Threads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81"/>
          <p:cNvSpPr/>
          <p:nvPr/>
        </p:nvSpPr>
        <p:spPr>
          <a:xfrm>
            <a:off x="504000" y="1323000"/>
            <a:ext cx="9068760" cy="37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Which thread will operate on the red element?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Content Placeholder 11"/>
          <p:cNvSpPr/>
          <p:nvPr/>
        </p:nvSpPr>
        <p:spPr>
          <a:xfrm>
            <a:off x="66240" y="4186440"/>
            <a:ext cx="9222120" cy="1185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6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index = threadIdx.x + blockIdx.x * M;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 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     5      +     2      * 8;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 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21;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3" name="Vector (numbered) 1"/>
          <p:cNvGrpSpPr/>
          <p:nvPr/>
        </p:nvGrpSpPr>
        <p:grpSpPr>
          <a:xfrm>
            <a:off x="1071000" y="3345480"/>
            <a:ext cx="7930800" cy="396720"/>
            <a:chOff x="1071000" y="3345480"/>
            <a:chExt cx="7930800" cy="396720"/>
          </a:xfrm>
        </p:grpSpPr>
        <p:sp>
          <p:nvSpPr>
            <p:cNvPr id="494" name="Round Same Side Corner Rectangle 1"/>
            <p:cNvSpPr/>
            <p:nvPr/>
          </p:nvSpPr>
          <p:spPr>
            <a:xfrm rot="16200000">
              <a:off x="996480" y="3423600"/>
              <a:ext cx="392760" cy="24408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45000" rIns="45000" tIns="90000" bIns="90000" anchor="ctr" vert="vert" rot="5400000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0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5" name="Rectangle 1"/>
            <p:cNvSpPr/>
            <p:nvPr/>
          </p:nvSpPr>
          <p:spPr>
            <a:xfrm>
              <a:off x="131904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1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6" name="Round Same Side Corner Rectangle 2"/>
            <p:cNvSpPr/>
            <p:nvPr/>
          </p:nvSpPr>
          <p:spPr>
            <a:xfrm flipH="1" rot="5400000">
              <a:off x="8683200" y="3423600"/>
              <a:ext cx="392760" cy="24408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45000" rIns="45000" tIns="90000" bIns="90000" anchor="ctr" vert="vert270" rot="16200000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7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7" name="Rectangle 2"/>
            <p:cNvSpPr/>
            <p:nvPr/>
          </p:nvSpPr>
          <p:spPr>
            <a:xfrm>
              <a:off x="156708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2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8" name="Rectangle 3"/>
            <p:cNvSpPr/>
            <p:nvPr/>
          </p:nvSpPr>
          <p:spPr>
            <a:xfrm>
              <a:off x="181512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3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9" name="Rectangle 4"/>
            <p:cNvSpPr/>
            <p:nvPr/>
          </p:nvSpPr>
          <p:spPr>
            <a:xfrm>
              <a:off x="206316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4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0" name="Rectangle 5"/>
            <p:cNvSpPr/>
            <p:nvPr/>
          </p:nvSpPr>
          <p:spPr>
            <a:xfrm>
              <a:off x="231120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5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1" name="Rectangle 6"/>
            <p:cNvSpPr/>
            <p:nvPr/>
          </p:nvSpPr>
          <p:spPr>
            <a:xfrm>
              <a:off x="255924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6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2" name="Rectangle 7"/>
            <p:cNvSpPr/>
            <p:nvPr/>
          </p:nvSpPr>
          <p:spPr>
            <a:xfrm>
              <a:off x="280728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ff9933"/>
                  </a:solidFill>
                  <a:latin typeface="Arial"/>
                  <a:ea typeface="DejaVu Sans"/>
                </a:rPr>
                <a:t>7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3" name="Rectangle 8"/>
            <p:cNvSpPr/>
            <p:nvPr/>
          </p:nvSpPr>
          <p:spPr>
            <a:xfrm>
              <a:off x="305532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0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4" name="Rectangle 9"/>
            <p:cNvSpPr/>
            <p:nvPr/>
          </p:nvSpPr>
          <p:spPr>
            <a:xfrm>
              <a:off x="330372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1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5" name="Rectangle 10"/>
            <p:cNvSpPr/>
            <p:nvPr/>
          </p:nvSpPr>
          <p:spPr>
            <a:xfrm>
              <a:off x="355176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2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6" name="Rectangle 11"/>
            <p:cNvSpPr/>
            <p:nvPr/>
          </p:nvSpPr>
          <p:spPr>
            <a:xfrm>
              <a:off x="379980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3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7" name="Rectangle 12"/>
            <p:cNvSpPr/>
            <p:nvPr/>
          </p:nvSpPr>
          <p:spPr>
            <a:xfrm>
              <a:off x="404784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4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8" name="Rectangle 13"/>
            <p:cNvSpPr/>
            <p:nvPr/>
          </p:nvSpPr>
          <p:spPr>
            <a:xfrm>
              <a:off x="429588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5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9" name="Rectangle 14"/>
            <p:cNvSpPr/>
            <p:nvPr/>
          </p:nvSpPr>
          <p:spPr>
            <a:xfrm>
              <a:off x="454392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6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0" name="Rectangle 15"/>
            <p:cNvSpPr/>
            <p:nvPr/>
          </p:nvSpPr>
          <p:spPr>
            <a:xfrm>
              <a:off x="479196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63c8c8"/>
                  </a:solidFill>
                  <a:latin typeface="Arial"/>
                  <a:ea typeface="DejaVu Sans"/>
                </a:rPr>
                <a:t>7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1" name="Rectangle 16"/>
            <p:cNvSpPr/>
            <p:nvPr/>
          </p:nvSpPr>
          <p:spPr>
            <a:xfrm>
              <a:off x="504000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0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2" name="Rectangle 17"/>
            <p:cNvSpPr/>
            <p:nvPr/>
          </p:nvSpPr>
          <p:spPr>
            <a:xfrm>
              <a:off x="528804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1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3" name="Rectangle 18"/>
            <p:cNvSpPr/>
            <p:nvPr/>
          </p:nvSpPr>
          <p:spPr>
            <a:xfrm>
              <a:off x="553608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2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4" name="Rectangle 19"/>
            <p:cNvSpPr/>
            <p:nvPr/>
          </p:nvSpPr>
          <p:spPr>
            <a:xfrm>
              <a:off x="578412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3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5" name="Rectangle 20"/>
            <p:cNvSpPr/>
            <p:nvPr/>
          </p:nvSpPr>
          <p:spPr>
            <a:xfrm>
              <a:off x="603216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4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6" name="Rectangle 21"/>
            <p:cNvSpPr/>
            <p:nvPr/>
          </p:nvSpPr>
          <p:spPr>
            <a:xfrm>
              <a:off x="6280200" y="3345480"/>
              <a:ext cx="244080" cy="393120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5</a:t>
              </a:r>
              <a:endParaRPr b="0" lang="fr-FR" sz="12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17" name="Rectangle 22"/>
            <p:cNvSpPr/>
            <p:nvPr/>
          </p:nvSpPr>
          <p:spPr>
            <a:xfrm>
              <a:off x="652824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6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8" name="Rectangle 23"/>
            <p:cNvSpPr/>
            <p:nvPr/>
          </p:nvSpPr>
          <p:spPr>
            <a:xfrm>
              <a:off x="677628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7030a0"/>
                  </a:solidFill>
                  <a:latin typeface="Arial"/>
                  <a:ea typeface="DejaVu Sans"/>
                </a:rPr>
                <a:t>7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9" name="Rectangle 24"/>
            <p:cNvSpPr/>
            <p:nvPr/>
          </p:nvSpPr>
          <p:spPr>
            <a:xfrm>
              <a:off x="702504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0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0" name="Rectangle 25"/>
            <p:cNvSpPr/>
            <p:nvPr/>
          </p:nvSpPr>
          <p:spPr>
            <a:xfrm>
              <a:off x="727308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12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1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1" name="Rectangle 26"/>
            <p:cNvSpPr/>
            <p:nvPr/>
          </p:nvSpPr>
          <p:spPr>
            <a:xfrm>
              <a:off x="752112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12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2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2" name="Rectangle 27"/>
            <p:cNvSpPr/>
            <p:nvPr/>
          </p:nvSpPr>
          <p:spPr>
            <a:xfrm>
              <a:off x="776916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12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3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3" name="Rectangle 28"/>
            <p:cNvSpPr/>
            <p:nvPr/>
          </p:nvSpPr>
          <p:spPr>
            <a:xfrm>
              <a:off x="801720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12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4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4" name="Rectangle 29"/>
            <p:cNvSpPr/>
            <p:nvPr/>
          </p:nvSpPr>
          <p:spPr>
            <a:xfrm>
              <a:off x="826524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12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5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5" name="Rectangle 30"/>
            <p:cNvSpPr/>
            <p:nvPr/>
          </p:nvSpPr>
          <p:spPr>
            <a:xfrm>
              <a:off x="8513280" y="33454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1200" spc="-1" strike="noStrike">
                  <a:solidFill>
                    <a:srgbClr val="c00000"/>
                  </a:solidFill>
                  <a:latin typeface="Arial"/>
                  <a:ea typeface="DejaVu Sans"/>
                </a:rPr>
                <a:t>6</a:t>
              </a:r>
              <a:endParaRPr b="0" lang="fr-FR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26" name="TextBox 22"/>
          <p:cNvSpPr/>
          <p:nvPr/>
        </p:nvSpPr>
        <p:spPr>
          <a:xfrm>
            <a:off x="5536080" y="2873520"/>
            <a:ext cx="27496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7030a0"/>
                </a:solidFill>
                <a:latin typeface="Times New Roman"/>
                <a:ea typeface="DejaVu Sans"/>
              </a:rPr>
              <a:t>threadIdx.x = 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Left Brace 1"/>
          <p:cNvSpPr/>
          <p:nvPr/>
        </p:nvSpPr>
        <p:spPr>
          <a:xfrm rot="16200000">
            <a:off x="5939280" y="2863440"/>
            <a:ext cx="182160" cy="1981080"/>
          </a:xfrm>
          <a:prstGeom prst="leftBrace">
            <a:avLst>
              <a:gd name="adj1" fmla="val 39890"/>
              <a:gd name="adj2" fmla="val 50000"/>
            </a:avLst>
          </a:prstGeom>
          <a:noFill/>
          <a:ln w="9525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TextBox 23"/>
          <p:cNvSpPr/>
          <p:nvPr/>
        </p:nvSpPr>
        <p:spPr>
          <a:xfrm>
            <a:off x="4791960" y="3900960"/>
            <a:ext cx="247680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7030a0"/>
                </a:solidFill>
                <a:latin typeface="Times New Roman"/>
                <a:ea typeface="DejaVu Sans"/>
              </a:rPr>
              <a:t>blockIdx.x = 2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29" name="Vector (unnumbered) 2"/>
          <p:cNvGrpSpPr/>
          <p:nvPr/>
        </p:nvGrpSpPr>
        <p:grpSpPr>
          <a:xfrm>
            <a:off x="1071000" y="2198880"/>
            <a:ext cx="7979760" cy="396720"/>
            <a:chOff x="1071000" y="2198880"/>
            <a:chExt cx="7979760" cy="396720"/>
          </a:xfrm>
        </p:grpSpPr>
        <p:sp>
          <p:nvSpPr>
            <p:cNvPr id="530" name="Round Same Side Corner Rectangle 11"/>
            <p:cNvSpPr/>
            <p:nvPr/>
          </p:nvSpPr>
          <p:spPr>
            <a:xfrm rot="16200000">
              <a:off x="996480" y="2277000"/>
              <a:ext cx="392760" cy="24408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1" name="Rectangle 152"/>
            <p:cNvSpPr/>
            <p:nvPr/>
          </p:nvSpPr>
          <p:spPr>
            <a:xfrm>
              <a:off x="131904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2" name="Round Same Side Corner Rectangle 12"/>
            <p:cNvSpPr/>
            <p:nvPr/>
          </p:nvSpPr>
          <p:spPr>
            <a:xfrm flipH="1" rot="5400000">
              <a:off x="8707320" y="2252520"/>
              <a:ext cx="392760" cy="29340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3" name="Rectangle 153"/>
            <p:cNvSpPr/>
            <p:nvPr/>
          </p:nvSpPr>
          <p:spPr>
            <a:xfrm>
              <a:off x="156708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4" name="Rectangle 154"/>
            <p:cNvSpPr/>
            <p:nvPr/>
          </p:nvSpPr>
          <p:spPr>
            <a:xfrm>
              <a:off x="181512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5" name="Rectangle 155"/>
            <p:cNvSpPr/>
            <p:nvPr/>
          </p:nvSpPr>
          <p:spPr>
            <a:xfrm>
              <a:off x="206316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6" name="Rectangle 156"/>
            <p:cNvSpPr/>
            <p:nvPr/>
          </p:nvSpPr>
          <p:spPr>
            <a:xfrm>
              <a:off x="231120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7" name="Rectangle 157"/>
            <p:cNvSpPr/>
            <p:nvPr/>
          </p:nvSpPr>
          <p:spPr>
            <a:xfrm>
              <a:off x="255924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8" name="Rectangle 158"/>
            <p:cNvSpPr/>
            <p:nvPr/>
          </p:nvSpPr>
          <p:spPr>
            <a:xfrm>
              <a:off x="280728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9" name="Rectangle 159"/>
            <p:cNvSpPr/>
            <p:nvPr/>
          </p:nvSpPr>
          <p:spPr>
            <a:xfrm>
              <a:off x="305532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0" name="Rectangle 160"/>
            <p:cNvSpPr/>
            <p:nvPr/>
          </p:nvSpPr>
          <p:spPr>
            <a:xfrm>
              <a:off x="330372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1" name="Rectangle 161"/>
            <p:cNvSpPr/>
            <p:nvPr/>
          </p:nvSpPr>
          <p:spPr>
            <a:xfrm>
              <a:off x="355176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2" name="Rectangle 162"/>
            <p:cNvSpPr/>
            <p:nvPr/>
          </p:nvSpPr>
          <p:spPr>
            <a:xfrm>
              <a:off x="379980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3" name="Rectangle 163"/>
            <p:cNvSpPr/>
            <p:nvPr/>
          </p:nvSpPr>
          <p:spPr>
            <a:xfrm>
              <a:off x="404784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4" name="Rectangle 164"/>
            <p:cNvSpPr/>
            <p:nvPr/>
          </p:nvSpPr>
          <p:spPr>
            <a:xfrm>
              <a:off x="429588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5" name="Rectangle 165"/>
            <p:cNvSpPr/>
            <p:nvPr/>
          </p:nvSpPr>
          <p:spPr>
            <a:xfrm>
              <a:off x="454392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6" name="Rectangle 166"/>
            <p:cNvSpPr/>
            <p:nvPr/>
          </p:nvSpPr>
          <p:spPr>
            <a:xfrm>
              <a:off x="479196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7" name="Rectangle 167"/>
            <p:cNvSpPr/>
            <p:nvPr/>
          </p:nvSpPr>
          <p:spPr>
            <a:xfrm>
              <a:off x="504000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8" name="Rectangle 168"/>
            <p:cNvSpPr/>
            <p:nvPr/>
          </p:nvSpPr>
          <p:spPr>
            <a:xfrm>
              <a:off x="528804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9" name="Rectangle 169"/>
            <p:cNvSpPr/>
            <p:nvPr/>
          </p:nvSpPr>
          <p:spPr>
            <a:xfrm>
              <a:off x="553608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0" name="Rectangle 170"/>
            <p:cNvSpPr/>
            <p:nvPr/>
          </p:nvSpPr>
          <p:spPr>
            <a:xfrm>
              <a:off x="578412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1" name="Rectangle 171"/>
            <p:cNvSpPr/>
            <p:nvPr/>
          </p:nvSpPr>
          <p:spPr>
            <a:xfrm>
              <a:off x="603216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2" name="Rectangle 172"/>
            <p:cNvSpPr/>
            <p:nvPr/>
          </p:nvSpPr>
          <p:spPr>
            <a:xfrm>
              <a:off x="6280200" y="2198880"/>
              <a:ext cx="244080" cy="393120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3" name="Rectangle 173"/>
            <p:cNvSpPr/>
            <p:nvPr/>
          </p:nvSpPr>
          <p:spPr>
            <a:xfrm>
              <a:off x="652824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4" name="Rectangle 174"/>
            <p:cNvSpPr/>
            <p:nvPr/>
          </p:nvSpPr>
          <p:spPr>
            <a:xfrm>
              <a:off x="677628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5" name="Rectangle 175"/>
            <p:cNvSpPr/>
            <p:nvPr/>
          </p:nvSpPr>
          <p:spPr>
            <a:xfrm>
              <a:off x="702504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6" name="Rectangle 176"/>
            <p:cNvSpPr/>
            <p:nvPr/>
          </p:nvSpPr>
          <p:spPr>
            <a:xfrm>
              <a:off x="727308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7" name="Rectangle 177"/>
            <p:cNvSpPr/>
            <p:nvPr/>
          </p:nvSpPr>
          <p:spPr>
            <a:xfrm>
              <a:off x="752112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8" name="Rectangle 178"/>
            <p:cNvSpPr/>
            <p:nvPr/>
          </p:nvSpPr>
          <p:spPr>
            <a:xfrm>
              <a:off x="776916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9" name="Rectangle 179"/>
            <p:cNvSpPr/>
            <p:nvPr/>
          </p:nvSpPr>
          <p:spPr>
            <a:xfrm>
              <a:off x="801720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0" name="Rectangle 180"/>
            <p:cNvSpPr/>
            <p:nvPr/>
          </p:nvSpPr>
          <p:spPr>
            <a:xfrm>
              <a:off x="826524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1" name="Rectangle 181"/>
            <p:cNvSpPr/>
            <p:nvPr/>
          </p:nvSpPr>
          <p:spPr>
            <a:xfrm>
              <a:off x="851328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86a900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562" name="Vector (numbered) 5"/>
          <p:cNvGrpSpPr/>
          <p:nvPr/>
        </p:nvGrpSpPr>
        <p:grpSpPr>
          <a:xfrm>
            <a:off x="1071000" y="2198880"/>
            <a:ext cx="7979760" cy="396720"/>
            <a:chOff x="1071000" y="2198880"/>
            <a:chExt cx="7979760" cy="396720"/>
          </a:xfrm>
        </p:grpSpPr>
        <p:sp>
          <p:nvSpPr>
            <p:cNvPr id="563" name="Round Same Side Corner Rectangle 13"/>
            <p:cNvSpPr/>
            <p:nvPr/>
          </p:nvSpPr>
          <p:spPr>
            <a:xfrm rot="16200000">
              <a:off x="996480" y="2277000"/>
              <a:ext cx="392760" cy="24408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90000" bIns="90000" anchor="ctr" vert="vert" rot="5400000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4" name="Rectangle 182"/>
            <p:cNvSpPr/>
            <p:nvPr/>
          </p:nvSpPr>
          <p:spPr>
            <a:xfrm>
              <a:off x="131904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5" name="Round Same Side Corner Rectangle 14"/>
            <p:cNvSpPr/>
            <p:nvPr/>
          </p:nvSpPr>
          <p:spPr>
            <a:xfrm flipH="1" rot="5400000">
              <a:off x="8707320" y="2252520"/>
              <a:ext cx="392760" cy="29340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90000" bIns="90000" anchor="ctr" vert="vert270" rot="16200000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31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6" name="Rectangle 183"/>
            <p:cNvSpPr/>
            <p:nvPr/>
          </p:nvSpPr>
          <p:spPr>
            <a:xfrm>
              <a:off x="156708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7" name="Rectangle 184"/>
            <p:cNvSpPr/>
            <p:nvPr/>
          </p:nvSpPr>
          <p:spPr>
            <a:xfrm>
              <a:off x="181512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3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8" name="Rectangle 185"/>
            <p:cNvSpPr/>
            <p:nvPr/>
          </p:nvSpPr>
          <p:spPr>
            <a:xfrm>
              <a:off x="206316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4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9" name="Rectangle 186"/>
            <p:cNvSpPr/>
            <p:nvPr/>
          </p:nvSpPr>
          <p:spPr>
            <a:xfrm>
              <a:off x="231120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5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0" name="Rectangle 187"/>
            <p:cNvSpPr/>
            <p:nvPr/>
          </p:nvSpPr>
          <p:spPr>
            <a:xfrm>
              <a:off x="255924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6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1" name="Rectangle 188"/>
            <p:cNvSpPr/>
            <p:nvPr/>
          </p:nvSpPr>
          <p:spPr>
            <a:xfrm>
              <a:off x="280728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7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2" name="Rectangle 189"/>
            <p:cNvSpPr/>
            <p:nvPr/>
          </p:nvSpPr>
          <p:spPr>
            <a:xfrm>
              <a:off x="305532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3" name="Rectangle 190"/>
            <p:cNvSpPr/>
            <p:nvPr/>
          </p:nvSpPr>
          <p:spPr>
            <a:xfrm>
              <a:off x="330372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9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4" name="Rectangle 191"/>
            <p:cNvSpPr/>
            <p:nvPr/>
          </p:nvSpPr>
          <p:spPr>
            <a:xfrm>
              <a:off x="355176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10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5" name="Rectangle 192"/>
            <p:cNvSpPr/>
            <p:nvPr/>
          </p:nvSpPr>
          <p:spPr>
            <a:xfrm>
              <a:off x="379980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11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6" name="Rectangle 193"/>
            <p:cNvSpPr/>
            <p:nvPr/>
          </p:nvSpPr>
          <p:spPr>
            <a:xfrm>
              <a:off x="404784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12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7" name="Rectangle 194"/>
            <p:cNvSpPr/>
            <p:nvPr/>
          </p:nvSpPr>
          <p:spPr>
            <a:xfrm>
              <a:off x="429588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13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8" name="Rectangle 195"/>
            <p:cNvSpPr/>
            <p:nvPr/>
          </p:nvSpPr>
          <p:spPr>
            <a:xfrm>
              <a:off x="454392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14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9" name="Rectangle 196"/>
            <p:cNvSpPr/>
            <p:nvPr/>
          </p:nvSpPr>
          <p:spPr>
            <a:xfrm>
              <a:off x="479196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15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0" name="Rectangle 197"/>
            <p:cNvSpPr/>
            <p:nvPr/>
          </p:nvSpPr>
          <p:spPr>
            <a:xfrm>
              <a:off x="504000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16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1" name="Rectangle 198"/>
            <p:cNvSpPr/>
            <p:nvPr/>
          </p:nvSpPr>
          <p:spPr>
            <a:xfrm>
              <a:off x="528804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17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2" name="Rectangle 199"/>
            <p:cNvSpPr/>
            <p:nvPr/>
          </p:nvSpPr>
          <p:spPr>
            <a:xfrm>
              <a:off x="553608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18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3" name="Rectangle 200"/>
            <p:cNvSpPr/>
            <p:nvPr/>
          </p:nvSpPr>
          <p:spPr>
            <a:xfrm>
              <a:off x="578412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19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4" name="Rectangle 201"/>
            <p:cNvSpPr/>
            <p:nvPr/>
          </p:nvSpPr>
          <p:spPr>
            <a:xfrm>
              <a:off x="603216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20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5" name="Rectangle 202"/>
            <p:cNvSpPr/>
            <p:nvPr/>
          </p:nvSpPr>
          <p:spPr>
            <a:xfrm>
              <a:off x="6280200" y="2198880"/>
              <a:ext cx="244080" cy="393120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21</a:t>
              </a:r>
              <a:endParaRPr b="0" lang="fr-FR" sz="105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6" name="Rectangle 203"/>
            <p:cNvSpPr/>
            <p:nvPr/>
          </p:nvSpPr>
          <p:spPr>
            <a:xfrm>
              <a:off x="652824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22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7" name="Rectangle 204"/>
            <p:cNvSpPr/>
            <p:nvPr/>
          </p:nvSpPr>
          <p:spPr>
            <a:xfrm>
              <a:off x="677628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23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8" name="Rectangle 205"/>
            <p:cNvSpPr/>
            <p:nvPr/>
          </p:nvSpPr>
          <p:spPr>
            <a:xfrm>
              <a:off x="702504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24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9" name="Rectangle 206"/>
            <p:cNvSpPr/>
            <p:nvPr/>
          </p:nvSpPr>
          <p:spPr>
            <a:xfrm>
              <a:off x="727308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25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0" name="Rectangle 207"/>
            <p:cNvSpPr/>
            <p:nvPr/>
          </p:nvSpPr>
          <p:spPr>
            <a:xfrm>
              <a:off x="752112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26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1" name="Rectangle 208"/>
            <p:cNvSpPr/>
            <p:nvPr/>
          </p:nvSpPr>
          <p:spPr>
            <a:xfrm>
              <a:off x="776916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27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2" name="Rectangle 209"/>
            <p:cNvSpPr/>
            <p:nvPr/>
          </p:nvSpPr>
          <p:spPr>
            <a:xfrm>
              <a:off x="801720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28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3" name="Rectangle 210"/>
            <p:cNvSpPr/>
            <p:nvPr/>
          </p:nvSpPr>
          <p:spPr>
            <a:xfrm>
              <a:off x="826524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29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4" name="Rectangle 211"/>
            <p:cNvSpPr/>
            <p:nvPr/>
          </p:nvSpPr>
          <p:spPr>
            <a:xfrm>
              <a:off x="8513280" y="2198880"/>
              <a:ext cx="244080" cy="393120"/>
            </a:xfrm>
            <a:prstGeom prst="rect">
              <a:avLst/>
            </a:prstGeom>
            <a:noFill/>
            <a:ln w="9525">
              <a:solidFill>
                <a:srgbClr val="77933c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30</a:t>
              </a:r>
              <a:endParaRPr b="0" lang="fr-FR" sz="105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95" name="Straight Arrow Connector 5"/>
          <p:cNvSpPr/>
          <p:nvPr/>
        </p:nvSpPr>
        <p:spPr>
          <a:xfrm flipH="1">
            <a:off x="6401160" y="3167640"/>
            <a:ext cx="244080" cy="275040"/>
          </a:xfrm>
          <a:custGeom>
            <a:avLst/>
            <a:gdLst>
              <a:gd name="textAreaLeft" fmla="*/ 360 w 244080"/>
              <a:gd name="textAreaRight" fmla="*/ 244800 w 244080"/>
              <a:gd name="textAreaTop" fmla="*/ 0 h 275040"/>
              <a:gd name="textAreaBottom" fmla="*/ 275400 h 275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86a9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Left Brace 2"/>
          <p:cNvSpPr/>
          <p:nvPr/>
        </p:nvSpPr>
        <p:spPr>
          <a:xfrm flipV="1" rot="5400000">
            <a:off x="1973160" y="2260080"/>
            <a:ext cx="182160" cy="1981080"/>
          </a:xfrm>
          <a:prstGeom prst="leftBrace">
            <a:avLst>
              <a:gd name="adj1" fmla="val 39890"/>
              <a:gd name="adj2" fmla="val 50000"/>
            </a:avLst>
          </a:prstGeom>
          <a:noFill/>
          <a:ln w="9525">
            <a:solidFill>
              <a:srgbClr val="ff993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TextBox 24"/>
          <p:cNvSpPr/>
          <p:nvPr/>
        </p:nvSpPr>
        <p:spPr>
          <a:xfrm>
            <a:off x="1071000" y="2901960"/>
            <a:ext cx="198072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M = 8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29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Indexing Arrays example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82"/>
          <p:cNvSpPr/>
          <p:nvPr/>
        </p:nvSpPr>
        <p:spPr>
          <a:xfrm>
            <a:off x="427680" y="3233160"/>
            <a:ext cx="6034680" cy="155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What changes need to be made in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main()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?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PlaceHolder 83"/>
          <p:cNvSpPr/>
          <p:nvPr/>
        </p:nvSpPr>
        <p:spPr>
          <a:xfrm>
            <a:off x="427680" y="1610640"/>
            <a:ext cx="6034680" cy="155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the built-in variable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blockDim.x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for threads per block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6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index = threadIdx.x + blockIdx.x *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blockDim.x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Combined version of add() to use parallel threads </a:t>
            </a:r>
            <a:r>
              <a:rPr b="0" i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and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parallel blocks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add 3"/>
          <p:cNvSpPr/>
          <p:nvPr/>
        </p:nvSpPr>
        <p:spPr>
          <a:xfrm>
            <a:off x="1274400" y="3060000"/>
            <a:ext cx="5743800" cy="10339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__global__ void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*a,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*b,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*c) {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index = threadIdx.x + blockIdx.x *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blockDim.x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c[index] = a[index] + b[index];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31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Vector Addition with blocks and Threads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ontent Placeholder 12"/>
          <p:cNvSpPr/>
          <p:nvPr/>
        </p:nvSpPr>
        <p:spPr>
          <a:xfrm>
            <a:off x="72000" y="1290240"/>
            <a:ext cx="10076760" cy="42516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#define N (2048*2048)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#define THREADS_PER_BLOCK 512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main(void) {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*a, *b, *c;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host copies of a, b, c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*d_a, *d_b, *d_c;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device copies of a, b, c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size = N *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sizeof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18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Alloc space for device copies of a, b, c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**)&amp;d_a, size);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**)&amp;d_b, size);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**)&amp;d_c, size);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18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Alloc space for host copies of a, b, c and setup input values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= (int *)malloc(size); random_ints(a, N);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 = (int *)malloc(size); random_ints(b, N);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 = (int *)malloc(size);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32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Addition with Blocks and Threads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Content Placeholder 10"/>
          <p:cNvSpPr/>
          <p:nvPr/>
        </p:nvSpPr>
        <p:spPr>
          <a:xfrm>
            <a:off x="4572000" y="1193400"/>
            <a:ext cx="5434200" cy="4168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Copy inputs to device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cudaMemcpy(d_a, a, size, cudaMemcpyHostToDevice);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cudaMemcpy(d_b, b, size, cudaMemcpyHostToDevice);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Launch add() kernel on GPU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add&lt;&lt;&lt;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N/THREADS_PER_BLOCK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,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THREADS_PER_BLOCK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&gt;&gt;&gt;(d_a, d_b, d_c);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 Copy result back to host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cudaMemcpy(c, d_c, size, cudaMemcpyDeviceToHost);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        </a:t>
            </a:r>
            <a:r>
              <a:rPr b="1" i="1" lang="en-GB" sz="1400" spc="-1" strike="noStrike">
                <a:solidFill>
                  <a:srgbClr val="4f81bd"/>
                </a:solidFill>
                <a:latin typeface="Times New Roman"/>
                <a:ea typeface="DejaVu Sans"/>
              </a:rPr>
              <a:t>// Cleanup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free(a); free(b); free(c);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cudaFree(d_a); cudaFree(d_b); cudaFree(d_c);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return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84"/>
          <p:cNvSpPr/>
          <p:nvPr/>
        </p:nvSpPr>
        <p:spPr>
          <a:xfrm>
            <a:off x="998280" y="3529440"/>
            <a:ext cx="8179920" cy="190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Update the kernel launch: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add&lt;&lt;&lt;</a:t>
            </a:r>
            <a:r>
              <a:rPr b="1" lang="en-GB" sz="16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(N + M-1) / M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,M&gt;&gt;&gt;(d_a, d_b, d_c,</a:t>
            </a:r>
            <a:r>
              <a:rPr b="1" lang="en-GB" sz="1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6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N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85"/>
          <p:cNvSpPr/>
          <p:nvPr/>
        </p:nvSpPr>
        <p:spPr>
          <a:xfrm>
            <a:off x="998280" y="1538640"/>
            <a:ext cx="8179920" cy="190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Typical problems are not friendly multiples of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blockDim.x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Avoid accessing beyond the end of the arrays: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add 1"/>
          <p:cNvSpPr/>
          <p:nvPr/>
        </p:nvSpPr>
        <p:spPr>
          <a:xfrm>
            <a:off x="2201760" y="2678040"/>
            <a:ext cx="4742640" cy="1317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__global__ void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*a,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*b,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*c,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n) {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index = threadIdx.x + blockIdx.x * </a:t>
            </a:r>
            <a:r>
              <a:rPr b="1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blockDim.x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if (index &lt; n)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c[index] = a[index] + b[index];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9" name="PlaceHolder 35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Handling Arbitrary Vector Sizes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88"/>
          <p:cNvSpPr/>
          <p:nvPr/>
        </p:nvSpPr>
        <p:spPr>
          <a:xfrm>
            <a:off x="504000" y="1791000"/>
            <a:ext cx="6154200" cy="29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Launching parallel kernels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Launch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copies of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add()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with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add&lt;&lt;&lt;N/M,M&gt;&gt;&gt;(…);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blockIdx.x</a:t>
            </a:r>
            <a:r>
              <a:rPr b="0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 access block index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threadIdx.x</a:t>
            </a:r>
            <a:r>
              <a:rPr b="0" lang="en-GB" sz="1600" spc="-1" strike="noStrike">
                <a:solidFill>
                  <a:srgbClr val="c0504d"/>
                </a:solidFill>
                <a:latin typeface="Times New Roman"/>
                <a:ea typeface="DejaVu Sans"/>
              </a:rPr>
              <a:t>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 access thread index within block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Allocate elements to threads: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  </a:t>
            </a: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6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index = threadIdx.x + blockIdx.x * </a:t>
            </a:r>
            <a:r>
              <a:rPr b="1" lang="en-GB" sz="16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blockDim.x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36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Title 4"/>
          <p:cNvSpPr/>
          <p:nvPr/>
        </p:nvSpPr>
        <p:spPr>
          <a:xfrm>
            <a:off x="1047960" y="4291560"/>
            <a:ext cx="4602240" cy="5162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800" spc="-1" strike="noStrike" cap="all">
                <a:solidFill>
                  <a:srgbClr val="ff4000"/>
                </a:solidFill>
                <a:latin typeface="Trebuchet MS"/>
                <a:ea typeface="DejaVu Sans"/>
              </a:rPr>
              <a:t>C</a:t>
            </a:r>
            <a:r>
              <a:rPr b="1" lang="en-GB" sz="2800" spc="-1" strike="noStrike" cap="all">
                <a:solidFill>
                  <a:srgbClr val="000000"/>
                </a:solidFill>
                <a:latin typeface="Trebuchet MS"/>
                <a:ea typeface="DejaVu Sans"/>
              </a:rPr>
              <a:t>ooperating </a:t>
            </a:r>
            <a:r>
              <a:rPr b="1" lang="en-GB" sz="2800" spc="-1" strike="noStrike" cap="all">
                <a:solidFill>
                  <a:srgbClr val="ff4000"/>
                </a:solidFill>
                <a:latin typeface="Trebuchet MS"/>
                <a:ea typeface="DejaVu Sans"/>
              </a:rPr>
              <a:t>T</a:t>
            </a:r>
            <a:r>
              <a:rPr b="1" lang="en-GB" sz="2800" spc="-1" strike="noStrike" cap="all">
                <a:solidFill>
                  <a:srgbClr val="000000"/>
                </a:solidFill>
                <a:latin typeface="Trebuchet MS"/>
                <a:ea typeface="DejaVu Sans"/>
              </a:rPr>
              <a:t>hreads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Straight Connector 58"/>
          <p:cNvSpPr/>
          <p:nvPr/>
        </p:nvSpPr>
        <p:spPr>
          <a:xfrm>
            <a:off x="6743880" y="1898640"/>
            <a:ext cx="3240" cy="290628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Straight Connector 59"/>
          <p:cNvSpPr/>
          <p:nvPr/>
        </p:nvSpPr>
        <p:spPr>
          <a:xfrm>
            <a:off x="6747120" y="188496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Straight Connector 60"/>
          <p:cNvSpPr/>
          <p:nvPr/>
        </p:nvSpPr>
        <p:spPr>
          <a:xfrm>
            <a:off x="4514760" y="2044080"/>
            <a:ext cx="223236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AutoShape 29"/>
          <p:cNvSpPr/>
          <p:nvPr/>
        </p:nvSpPr>
        <p:spPr>
          <a:xfrm>
            <a:off x="7119720" y="171972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Heterogeneous Computing</a:t>
            </a:r>
            <a:r>
              <a:rPr b="0" lang="en-US" sz="900" spc="-1" strike="noStrike">
                <a:solidFill>
                  <a:srgbClr val="ffffff"/>
                </a:solidFill>
                <a:latin typeface="Trebuchet MS"/>
                <a:ea typeface="MS PGothic"/>
              </a:rPr>
              <a:t> </a:t>
            </a:r>
            <a:endParaRPr b="0" lang="fr-FR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AutoShape 30"/>
          <p:cNvSpPr/>
          <p:nvPr/>
        </p:nvSpPr>
        <p:spPr>
          <a:xfrm>
            <a:off x="7119720" y="208476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Blocks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AutoShape 31"/>
          <p:cNvSpPr/>
          <p:nvPr/>
        </p:nvSpPr>
        <p:spPr>
          <a:xfrm>
            <a:off x="7119720" y="244980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Threads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AutoShape 32"/>
          <p:cNvSpPr/>
          <p:nvPr/>
        </p:nvSpPr>
        <p:spPr>
          <a:xfrm>
            <a:off x="7119720" y="281448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Indexing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AutoShape 33"/>
          <p:cNvSpPr/>
          <p:nvPr/>
        </p:nvSpPr>
        <p:spPr>
          <a:xfrm>
            <a:off x="7119720" y="3179880"/>
            <a:ext cx="2468520" cy="32688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Shared memory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AutoShape 34"/>
          <p:cNvSpPr/>
          <p:nvPr/>
        </p:nvSpPr>
        <p:spPr>
          <a:xfrm>
            <a:off x="7119720" y="3544920"/>
            <a:ext cx="2468520" cy="32688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__syncthreads()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AutoShape 35"/>
          <p:cNvSpPr/>
          <p:nvPr/>
        </p:nvSpPr>
        <p:spPr>
          <a:xfrm>
            <a:off x="7119720" y="390960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Asynchronous operation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AutoShape 36"/>
          <p:cNvSpPr/>
          <p:nvPr/>
        </p:nvSpPr>
        <p:spPr>
          <a:xfrm>
            <a:off x="7119720" y="427464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Handling errors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AutoShape 37"/>
          <p:cNvSpPr/>
          <p:nvPr/>
        </p:nvSpPr>
        <p:spPr>
          <a:xfrm>
            <a:off x="7119720" y="4639680"/>
            <a:ext cx="246852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Managing devices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TextBox 25"/>
          <p:cNvSpPr/>
          <p:nvPr/>
        </p:nvSpPr>
        <p:spPr>
          <a:xfrm>
            <a:off x="4526640" y="1666080"/>
            <a:ext cx="1662480" cy="45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400" spc="-1" strike="noStrike">
                <a:solidFill>
                  <a:srgbClr val="455700"/>
                </a:solidFill>
                <a:latin typeface="Trebuchet MS"/>
                <a:ea typeface="DejaVu Sans"/>
              </a:rPr>
              <a:t>CONCEPTS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Straight Connector 61"/>
          <p:cNvSpPr/>
          <p:nvPr/>
        </p:nvSpPr>
        <p:spPr>
          <a:xfrm>
            <a:off x="6745680" y="26146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Straight Connector 62"/>
          <p:cNvSpPr/>
          <p:nvPr/>
        </p:nvSpPr>
        <p:spPr>
          <a:xfrm>
            <a:off x="6747120" y="226224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Straight Connector 63"/>
          <p:cNvSpPr/>
          <p:nvPr/>
        </p:nvSpPr>
        <p:spPr>
          <a:xfrm>
            <a:off x="6745680" y="29800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Straight Connector 64"/>
          <p:cNvSpPr/>
          <p:nvPr/>
        </p:nvSpPr>
        <p:spPr>
          <a:xfrm>
            <a:off x="6747120" y="33451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Straight Connector 65"/>
          <p:cNvSpPr/>
          <p:nvPr/>
        </p:nvSpPr>
        <p:spPr>
          <a:xfrm>
            <a:off x="6747120" y="370980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Straight Connector 66"/>
          <p:cNvSpPr/>
          <p:nvPr/>
        </p:nvSpPr>
        <p:spPr>
          <a:xfrm>
            <a:off x="6747120" y="407484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Straight Connector 67"/>
          <p:cNvSpPr/>
          <p:nvPr/>
        </p:nvSpPr>
        <p:spPr>
          <a:xfrm>
            <a:off x="6747120" y="44398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Straight Connector 76"/>
          <p:cNvSpPr/>
          <p:nvPr/>
        </p:nvSpPr>
        <p:spPr>
          <a:xfrm>
            <a:off x="6747120" y="48049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4" name="Picture 16" descr="A circuit board&#10;&#10;Description automatically generated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735920" y="2646000"/>
            <a:ext cx="2428560" cy="1446120"/>
          </a:xfrm>
          <a:prstGeom prst="rect">
            <a:avLst/>
          </a:prstGeom>
          <a:ln w="0">
            <a:noFill/>
          </a:ln>
          <a:effectLst>
            <a:outerShdw algn="tl" blurRad="29196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635" name="" descr=""/>
          <p:cNvPicPr/>
          <p:nvPr/>
        </p:nvPicPr>
        <p:blipFill>
          <a:blip r:embed="rId3"/>
          <a:stretch/>
        </p:blipFill>
        <p:spPr>
          <a:xfrm>
            <a:off x="2322000" y="1368360"/>
            <a:ext cx="1240560" cy="111384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48"/>
          <p:cNvSpPr/>
          <p:nvPr/>
        </p:nvSpPr>
        <p:spPr>
          <a:xfrm>
            <a:off x="504000" y="1323360"/>
            <a:ext cx="9068760" cy="137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Consider applying a 1D stencil to a 1D array of elements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Each output element is the sum of input elements within a radius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If radius is 3, then each output element is the sum of 7 input elements: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Cube 146"/>
          <p:cNvSpPr/>
          <p:nvPr/>
        </p:nvSpPr>
        <p:spPr>
          <a:xfrm>
            <a:off x="7232400" y="1440000"/>
            <a:ext cx="298800" cy="22176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668100"/>
              </a:gs>
              <a:gs pos="100000">
                <a:srgbClr val="85a700"/>
              </a:gs>
            </a:gsLst>
            <a:lin ang="16200000"/>
          </a:gradFill>
          <a:ln w="9525">
            <a:solidFill>
              <a:srgbClr val="86a9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Cube 147"/>
          <p:cNvSpPr/>
          <p:nvPr/>
        </p:nvSpPr>
        <p:spPr>
          <a:xfrm>
            <a:off x="7537320" y="1440000"/>
            <a:ext cx="298800" cy="22176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668100"/>
              </a:gs>
              <a:gs pos="100000">
                <a:srgbClr val="85a700"/>
              </a:gs>
            </a:gsLst>
            <a:lin ang="16200000"/>
          </a:gradFill>
          <a:ln w="9525">
            <a:solidFill>
              <a:srgbClr val="86a9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Cube 148"/>
          <p:cNvSpPr/>
          <p:nvPr/>
        </p:nvSpPr>
        <p:spPr>
          <a:xfrm>
            <a:off x="7841520" y="1440000"/>
            <a:ext cx="298800" cy="22176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668100"/>
              </a:gs>
              <a:gs pos="100000">
                <a:srgbClr val="85a700"/>
              </a:gs>
            </a:gsLst>
            <a:lin ang="16200000"/>
          </a:gradFill>
          <a:ln w="9525">
            <a:solidFill>
              <a:srgbClr val="86a9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Cube 149"/>
          <p:cNvSpPr/>
          <p:nvPr/>
        </p:nvSpPr>
        <p:spPr>
          <a:xfrm>
            <a:off x="8144640" y="1440000"/>
            <a:ext cx="300240" cy="22176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c1660c"/>
              </a:gs>
              <a:gs pos="100000">
                <a:srgbClr val="fa8510"/>
              </a:gs>
            </a:gsLst>
            <a:lin ang="16200000"/>
          </a:gradFill>
          <a:ln w="9525">
            <a:solidFill>
              <a:srgbClr val="e6862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Cube 150"/>
          <p:cNvSpPr/>
          <p:nvPr/>
        </p:nvSpPr>
        <p:spPr>
          <a:xfrm>
            <a:off x="8448840" y="1440000"/>
            <a:ext cx="300240" cy="22176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668100"/>
              </a:gs>
              <a:gs pos="100000">
                <a:srgbClr val="85a700"/>
              </a:gs>
            </a:gsLst>
            <a:lin ang="16200000"/>
          </a:gradFill>
          <a:ln w="9525">
            <a:solidFill>
              <a:srgbClr val="86a9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Cube 151"/>
          <p:cNvSpPr/>
          <p:nvPr/>
        </p:nvSpPr>
        <p:spPr>
          <a:xfrm>
            <a:off x="8753400" y="1440000"/>
            <a:ext cx="300240" cy="22176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668100"/>
              </a:gs>
              <a:gs pos="100000">
                <a:srgbClr val="85a700"/>
              </a:gs>
            </a:gsLst>
            <a:lin ang="16200000"/>
          </a:gradFill>
          <a:ln w="9525">
            <a:solidFill>
              <a:srgbClr val="86a9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Cube 152"/>
          <p:cNvSpPr/>
          <p:nvPr/>
        </p:nvSpPr>
        <p:spPr>
          <a:xfrm>
            <a:off x="9057960" y="1440000"/>
            <a:ext cx="300240" cy="22176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668100"/>
              </a:gs>
              <a:gs pos="100000">
                <a:srgbClr val="85a700"/>
              </a:gs>
            </a:gsLst>
            <a:lin ang="16200000"/>
          </a:gradFill>
          <a:ln w="9525">
            <a:solidFill>
              <a:srgbClr val="86a9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Left Brace 8"/>
          <p:cNvSpPr/>
          <p:nvPr/>
        </p:nvSpPr>
        <p:spPr>
          <a:xfrm rot="16200000">
            <a:off x="7588800" y="1422360"/>
            <a:ext cx="182520" cy="895680"/>
          </a:xfrm>
          <a:prstGeom prst="leftBrace">
            <a:avLst>
              <a:gd name="adj1" fmla="val 39687"/>
              <a:gd name="adj2" fmla="val 50000"/>
            </a:avLst>
          </a:prstGeom>
          <a:noFill/>
          <a:ln w="28575">
            <a:solidFill>
              <a:srgbClr val="86a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Left Brace 9"/>
          <p:cNvSpPr/>
          <p:nvPr/>
        </p:nvSpPr>
        <p:spPr>
          <a:xfrm rot="16200000">
            <a:off x="8801640" y="1422360"/>
            <a:ext cx="182520" cy="895680"/>
          </a:xfrm>
          <a:prstGeom prst="leftBrace">
            <a:avLst>
              <a:gd name="adj1" fmla="val 39687"/>
              <a:gd name="adj2" fmla="val 50000"/>
            </a:avLst>
          </a:prstGeom>
          <a:noFill/>
          <a:ln w="28575">
            <a:solidFill>
              <a:srgbClr val="86a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TextBox 13"/>
          <p:cNvSpPr/>
          <p:nvPr/>
        </p:nvSpPr>
        <p:spPr>
          <a:xfrm>
            <a:off x="7366680" y="2003400"/>
            <a:ext cx="6184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radius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TextBox 14"/>
          <p:cNvSpPr/>
          <p:nvPr/>
        </p:nvSpPr>
        <p:spPr>
          <a:xfrm>
            <a:off x="8584560" y="2003400"/>
            <a:ext cx="6184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radius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39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1D Stencil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87"/>
          <p:cNvSpPr/>
          <p:nvPr/>
        </p:nvSpPr>
        <p:spPr>
          <a:xfrm>
            <a:off x="2124000" y="3375000"/>
            <a:ext cx="5434200" cy="155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Each thread processes one output element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blockDim.x elements per block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Input elements are read several times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With radius 3, each input element is read seven times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"/>
          <p:cNvSpPr/>
          <p:nvPr/>
        </p:nvSpPr>
        <p:spPr>
          <a:xfrm>
            <a:off x="1800000" y="2952720"/>
            <a:ext cx="231408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Implementing Within a Block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89"/>
          <p:cNvSpPr/>
          <p:nvPr/>
        </p:nvSpPr>
        <p:spPr>
          <a:xfrm>
            <a:off x="1584720" y="2052000"/>
            <a:ext cx="6693480" cy="222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Terminology: within a block, threads share data via </a:t>
            </a:r>
            <a:r>
              <a:rPr b="0" lang="en-GB" sz="16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shared memory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Extremely fast on-chip memory, user-managed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Declare using </a:t>
            </a:r>
            <a:r>
              <a:rPr b="0" lang="en-GB" sz="1600" spc="-1" strike="noStrike">
                <a:solidFill>
                  <a:srgbClr val="77933c"/>
                </a:solidFill>
                <a:latin typeface="Times New Roman"/>
                <a:ea typeface="DejaVu Sans"/>
              </a:rPr>
              <a:t>__shared__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, allocated per block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Data is not visible to threads in other blocks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PlaceHolder 38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Sharing Data Between Threads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3" name="" descr=""/>
          <p:cNvPicPr/>
          <p:nvPr/>
        </p:nvPicPr>
        <p:blipFill>
          <a:blip r:embed="rId1"/>
          <a:stretch/>
        </p:blipFill>
        <p:spPr>
          <a:xfrm>
            <a:off x="7236000" y="2304000"/>
            <a:ext cx="1415880" cy="141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90"/>
          <p:cNvSpPr/>
          <p:nvPr/>
        </p:nvSpPr>
        <p:spPr>
          <a:xfrm>
            <a:off x="336240" y="1295640"/>
            <a:ext cx="9460800" cy="423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Cache data in shared memory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Read (blockDim.x + 2 * radius) input elements from global memory to shared memory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Compute blockDim.x output elements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Write blockDim.x output elements to global memory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Each block needs a </a:t>
            </a:r>
            <a:r>
              <a:rPr b="0" lang="en-GB" sz="1400" spc="-1" strike="noStrike">
                <a:solidFill>
                  <a:srgbClr val="e46c0a"/>
                </a:solidFill>
                <a:latin typeface="Times New Roman"/>
                <a:ea typeface="DejaVu Sans"/>
              </a:rPr>
              <a:t>halo </a:t>
            </a: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of radius elements at each boundary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55" name="Output 1"/>
          <p:cNvGrpSpPr/>
          <p:nvPr/>
        </p:nvGrpSpPr>
        <p:grpSpPr>
          <a:xfrm>
            <a:off x="2322360" y="4360320"/>
            <a:ext cx="5359680" cy="223200"/>
            <a:chOff x="2322360" y="4360320"/>
            <a:chExt cx="5359680" cy="223200"/>
          </a:xfrm>
        </p:grpSpPr>
        <p:sp>
          <p:nvSpPr>
            <p:cNvPr id="656" name="Cube 8"/>
            <p:cNvSpPr/>
            <p:nvPr/>
          </p:nvSpPr>
          <p:spPr>
            <a:xfrm>
              <a:off x="2322360" y="4360320"/>
              <a:ext cx="30024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7" name="Cube 9"/>
            <p:cNvSpPr/>
            <p:nvPr/>
          </p:nvSpPr>
          <p:spPr>
            <a:xfrm>
              <a:off x="2660040" y="4360320"/>
              <a:ext cx="30024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8" name="Cube 10"/>
            <p:cNvSpPr/>
            <p:nvPr/>
          </p:nvSpPr>
          <p:spPr>
            <a:xfrm>
              <a:off x="2995920" y="4360320"/>
              <a:ext cx="30024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9" name="Cube 11"/>
            <p:cNvSpPr/>
            <p:nvPr/>
          </p:nvSpPr>
          <p:spPr>
            <a:xfrm>
              <a:off x="3333600" y="4360320"/>
              <a:ext cx="30024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0" name="Cube 12"/>
            <p:cNvSpPr/>
            <p:nvPr/>
          </p:nvSpPr>
          <p:spPr>
            <a:xfrm>
              <a:off x="3671280" y="4360320"/>
              <a:ext cx="30024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1" name="Cube 13"/>
            <p:cNvSpPr/>
            <p:nvPr/>
          </p:nvSpPr>
          <p:spPr>
            <a:xfrm>
              <a:off x="4008960" y="4360320"/>
              <a:ext cx="30060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2" name="Cube 14"/>
            <p:cNvSpPr/>
            <p:nvPr/>
          </p:nvSpPr>
          <p:spPr>
            <a:xfrm>
              <a:off x="4345200" y="4360320"/>
              <a:ext cx="30024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3" name="Cube 15"/>
            <p:cNvSpPr/>
            <p:nvPr/>
          </p:nvSpPr>
          <p:spPr>
            <a:xfrm>
              <a:off x="4682880" y="4360320"/>
              <a:ext cx="30060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4" name="Cube 16"/>
            <p:cNvSpPr/>
            <p:nvPr/>
          </p:nvSpPr>
          <p:spPr>
            <a:xfrm>
              <a:off x="5020560" y="4360320"/>
              <a:ext cx="30060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5" name="Cube 17"/>
            <p:cNvSpPr/>
            <p:nvPr/>
          </p:nvSpPr>
          <p:spPr>
            <a:xfrm>
              <a:off x="5358240" y="4360320"/>
              <a:ext cx="30060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6" name="Cube 18"/>
            <p:cNvSpPr/>
            <p:nvPr/>
          </p:nvSpPr>
          <p:spPr>
            <a:xfrm>
              <a:off x="5694480" y="4360320"/>
              <a:ext cx="30060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7" name="Cube 19"/>
            <p:cNvSpPr/>
            <p:nvPr/>
          </p:nvSpPr>
          <p:spPr>
            <a:xfrm>
              <a:off x="6032160" y="4360320"/>
              <a:ext cx="30060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8" name="Cube 20"/>
            <p:cNvSpPr/>
            <p:nvPr/>
          </p:nvSpPr>
          <p:spPr>
            <a:xfrm>
              <a:off x="6370200" y="4360320"/>
              <a:ext cx="30024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9" name="Cube 21"/>
            <p:cNvSpPr/>
            <p:nvPr/>
          </p:nvSpPr>
          <p:spPr>
            <a:xfrm>
              <a:off x="6707880" y="4360320"/>
              <a:ext cx="30024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0" name="Cube 22"/>
            <p:cNvSpPr/>
            <p:nvPr/>
          </p:nvSpPr>
          <p:spPr>
            <a:xfrm>
              <a:off x="7044120" y="4360320"/>
              <a:ext cx="30024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1" name="Cube 23"/>
            <p:cNvSpPr/>
            <p:nvPr/>
          </p:nvSpPr>
          <p:spPr>
            <a:xfrm>
              <a:off x="7381800" y="4360320"/>
              <a:ext cx="30024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672" name="Input 1"/>
          <p:cNvGrpSpPr/>
          <p:nvPr/>
        </p:nvGrpSpPr>
        <p:grpSpPr>
          <a:xfrm>
            <a:off x="2322360" y="3575520"/>
            <a:ext cx="5359680" cy="223200"/>
            <a:chOff x="2322360" y="3575520"/>
            <a:chExt cx="5359680" cy="223200"/>
          </a:xfrm>
        </p:grpSpPr>
        <p:sp>
          <p:nvSpPr>
            <p:cNvPr id="673" name="Cube 24"/>
            <p:cNvSpPr/>
            <p:nvPr/>
          </p:nvSpPr>
          <p:spPr>
            <a:xfrm>
              <a:off x="2322360" y="3575520"/>
              <a:ext cx="30024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4" name="Cube 25"/>
            <p:cNvSpPr/>
            <p:nvPr/>
          </p:nvSpPr>
          <p:spPr>
            <a:xfrm>
              <a:off x="2660040" y="3575520"/>
              <a:ext cx="30024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5" name="Cube 26"/>
            <p:cNvSpPr/>
            <p:nvPr/>
          </p:nvSpPr>
          <p:spPr>
            <a:xfrm>
              <a:off x="2995920" y="3575520"/>
              <a:ext cx="30024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6" name="Cube 27"/>
            <p:cNvSpPr/>
            <p:nvPr/>
          </p:nvSpPr>
          <p:spPr>
            <a:xfrm>
              <a:off x="3333600" y="3575520"/>
              <a:ext cx="30024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7" name="Cube 28"/>
            <p:cNvSpPr/>
            <p:nvPr/>
          </p:nvSpPr>
          <p:spPr>
            <a:xfrm>
              <a:off x="3671280" y="3575520"/>
              <a:ext cx="30024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8" name="Cube 29"/>
            <p:cNvSpPr/>
            <p:nvPr/>
          </p:nvSpPr>
          <p:spPr>
            <a:xfrm>
              <a:off x="4008960" y="3575520"/>
              <a:ext cx="30060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9" name="Cube 30"/>
            <p:cNvSpPr/>
            <p:nvPr/>
          </p:nvSpPr>
          <p:spPr>
            <a:xfrm>
              <a:off x="4345200" y="3575520"/>
              <a:ext cx="30024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0" name="Cube 31"/>
            <p:cNvSpPr/>
            <p:nvPr/>
          </p:nvSpPr>
          <p:spPr>
            <a:xfrm>
              <a:off x="4682880" y="3575520"/>
              <a:ext cx="30060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1" name="Cube 32"/>
            <p:cNvSpPr/>
            <p:nvPr/>
          </p:nvSpPr>
          <p:spPr>
            <a:xfrm>
              <a:off x="5020560" y="3575520"/>
              <a:ext cx="30060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2" name="Cube 33"/>
            <p:cNvSpPr/>
            <p:nvPr/>
          </p:nvSpPr>
          <p:spPr>
            <a:xfrm>
              <a:off x="5358240" y="3575520"/>
              <a:ext cx="30060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3" name="Cube 34"/>
            <p:cNvSpPr/>
            <p:nvPr/>
          </p:nvSpPr>
          <p:spPr>
            <a:xfrm>
              <a:off x="5694480" y="3575520"/>
              <a:ext cx="30060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4" name="Cube 35"/>
            <p:cNvSpPr/>
            <p:nvPr/>
          </p:nvSpPr>
          <p:spPr>
            <a:xfrm>
              <a:off x="6032160" y="3575520"/>
              <a:ext cx="30060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5" name="Cube 36"/>
            <p:cNvSpPr/>
            <p:nvPr/>
          </p:nvSpPr>
          <p:spPr>
            <a:xfrm>
              <a:off x="6370200" y="3575520"/>
              <a:ext cx="30024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6" name="Cube 37"/>
            <p:cNvSpPr/>
            <p:nvPr/>
          </p:nvSpPr>
          <p:spPr>
            <a:xfrm>
              <a:off x="6707880" y="3575520"/>
              <a:ext cx="30024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7" name="Cube 38"/>
            <p:cNvSpPr/>
            <p:nvPr/>
          </p:nvSpPr>
          <p:spPr>
            <a:xfrm>
              <a:off x="7044120" y="3575520"/>
              <a:ext cx="30024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8" name="Cube 39"/>
            <p:cNvSpPr/>
            <p:nvPr/>
          </p:nvSpPr>
          <p:spPr>
            <a:xfrm>
              <a:off x="7381800" y="3575520"/>
              <a:ext cx="300240" cy="22320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89" name="Cube 40"/>
          <p:cNvSpPr/>
          <p:nvPr/>
        </p:nvSpPr>
        <p:spPr>
          <a:xfrm>
            <a:off x="7714080" y="3575520"/>
            <a:ext cx="300240" cy="22320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c1660c"/>
              </a:gs>
              <a:gs pos="100000">
                <a:srgbClr val="fa8510"/>
              </a:gs>
            </a:gsLst>
            <a:lin ang="16200000"/>
          </a:gradFill>
          <a:ln w="9525">
            <a:solidFill>
              <a:srgbClr val="e6862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Cube 41"/>
          <p:cNvSpPr/>
          <p:nvPr/>
        </p:nvSpPr>
        <p:spPr>
          <a:xfrm>
            <a:off x="8052120" y="3575520"/>
            <a:ext cx="300240" cy="22320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c1660c"/>
              </a:gs>
              <a:gs pos="100000">
                <a:srgbClr val="fa8510"/>
              </a:gs>
            </a:gsLst>
            <a:lin ang="16200000"/>
          </a:gradFill>
          <a:ln w="9525">
            <a:solidFill>
              <a:srgbClr val="e6862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Cube 42"/>
          <p:cNvSpPr/>
          <p:nvPr/>
        </p:nvSpPr>
        <p:spPr>
          <a:xfrm>
            <a:off x="8389800" y="3575520"/>
            <a:ext cx="298800" cy="22320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c1660c"/>
              </a:gs>
              <a:gs pos="100000">
                <a:srgbClr val="fa8510"/>
              </a:gs>
            </a:gsLst>
            <a:lin ang="16200000"/>
          </a:gradFill>
          <a:ln w="9525">
            <a:solidFill>
              <a:srgbClr val="e6862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Cube 43"/>
          <p:cNvSpPr/>
          <p:nvPr/>
        </p:nvSpPr>
        <p:spPr>
          <a:xfrm>
            <a:off x="1317240" y="3575520"/>
            <a:ext cx="298800" cy="22320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c1660c"/>
              </a:gs>
              <a:gs pos="100000">
                <a:srgbClr val="fa8510"/>
              </a:gs>
            </a:gsLst>
            <a:lin ang="16200000"/>
          </a:gradFill>
          <a:ln w="9525">
            <a:solidFill>
              <a:srgbClr val="e6862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Cube 44"/>
          <p:cNvSpPr/>
          <p:nvPr/>
        </p:nvSpPr>
        <p:spPr>
          <a:xfrm>
            <a:off x="1653480" y="3575520"/>
            <a:ext cx="300240" cy="22320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c1660c"/>
              </a:gs>
              <a:gs pos="100000">
                <a:srgbClr val="fa8510"/>
              </a:gs>
            </a:gsLst>
            <a:lin ang="16200000"/>
          </a:gradFill>
          <a:ln w="9525">
            <a:solidFill>
              <a:srgbClr val="e6862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Cube 45"/>
          <p:cNvSpPr/>
          <p:nvPr/>
        </p:nvSpPr>
        <p:spPr>
          <a:xfrm>
            <a:off x="1991160" y="3575520"/>
            <a:ext cx="300240" cy="223200"/>
          </a:xfrm>
          <a:prstGeom prst="cube">
            <a:avLst>
              <a:gd name="adj" fmla="val 25000"/>
            </a:avLst>
          </a:prstGeom>
          <a:gradFill rotWithShape="0">
            <a:gsLst>
              <a:gs pos="0">
                <a:srgbClr val="c1660c"/>
              </a:gs>
              <a:gs pos="100000">
                <a:srgbClr val="fa8510"/>
              </a:gs>
            </a:gsLst>
            <a:lin ang="16200000"/>
          </a:gradFill>
          <a:ln w="9525">
            <a:solidFill>
              <a:srgbClr val="e68627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Down Arrow 1"/>
          <p:cNvSpPr/>
          <p:nvPr/>
        </p:nvSpPr>
        <p:spPr>
          <a:xfrm>
            <a:off x="4761720" y="4029120"/>
            <a:ext cx="491400" cy="20376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595959"/>
              </a:gs>
              <a:gs pos="100000">
                <a:srgbClr val="000000"/>
              </a:gs>
            </a:gsLst>
            <a:lin ang="16200000"/>
          </a:gradFill>
          <a:ln w="9525">
            <a:solidFill>
              <a:srgbClr val="86a9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Left Brace 5"/>
          <p:cNvSpPr/>
          <p:nvPr/>
        </p:nvSpPr>
        <p:spPr>
          <a:xfrm rot="16200000">
            <a:off x="4879800" y="2136960"/>
            <a:ext cx="244080" cy="5360040"/>
          </a:xfrm>
          <a:prstGeom prst="leftBrace">
            <a:avLst>
              <a:gd name="adj1" fmla="val 55365"/>
              <a:gd name="adj2" fmla="val 50000"/>
            </a:avLst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Left Brace 6"/>
          <p:cNvSpPr/>
          <p:nvPr/>
        </p:nvSpPr>
        <p:spPr>
          <a:xfrm rot="16200000">
            <a:off x="1744200" y="3523680"/>
            <a:ext cx="120600" cy="974520"/>
          </a:xfrm>
          <a:prstGeom prst="leftBrace">
            <a:avLst>
              <a:gd name="adj1" fmla="val 33417"/>
              <a:gd name="adj2" fmla="val 50000"/>
            </a:avLst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Left Brace 7"/>
          <p:cNvSpPr/>
          <p:nvPr/>
        </p:nvSpPr>
        <p:spPr>
          <a:xfrm rot="16200000">
            <a:off x="8137440" y="3523680"/>
            <a:ext cx="120600" cy="974520"/>
          </a:xfrm>
          <a:prstGeom prst="leftBrace">
            <a:avLst>
              <a:gd name="adj1" fmla="val 33417"/>
              <a:gd name="adj2" fmla="val 50000"/>
            </a:avLst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TextBox 28"/>
          <p:cNvSpPr/>
          <p:nvPr/>
        </p:nvSpPr>
        <p:spPr>
          <a:xfrm>
            <a:off x="3660840" y="4938840"/>
            <a:ext cx="26758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blockDim.x output elements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TextBox 29"/>
          <p:cNvSpPr/>
          <p:nvPr/>
        </p:nvSpPr>
        <p:spPr>
          <a:xfrm>
            <a:off x="1217880" y="4050360"/>
            <a:ext cx="1173240" cy="33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halo on left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TextBox 30"/>
          <p:cNvSpPr/>
          <p:nvPr/>
        </p:nvSpPr>
        <p:spPr>
          <a:xfrm>
            <a:off x="7552080" y="4044960"/>
            <a:ext cx="12967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halo on right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PlaceHolder 40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Implementing with Shared Memory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7738560" cy="4125240"/>
          </a:xfrm>
          <a:prstGeom prst="rect">
            <a:avLst/>
          </a:prstGeom>
          <a:ln w="0">
            <a:noFill/>
          </a:ln>
        </p:spPr>
      </p:pic>
      <p:sp>
        <p:nvSpPr>
          <p:cNvPr id="187" name="PlaceHolder 3"/>
          <p:cNvSpPr/>
          <p:nvPr/>
        </p:nvSpPr>
        <p:spPr>
          <a:xfrm>
            <a:off x="360000" y="226080"/>
            <a:ext cx="935136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 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ontent Placeholder 14"/>
          <p:cNvSpPr/>
          <p:nvPr/>
        </p:nvSpPr>
        <p:spPr>
          <a:xfrm>
            <a:off x="1019880" y="1744560"/>
            <a:ext cx="7213680" cy="3903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__global__ 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stencil_1d(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*in,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*out) {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  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__shared__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temp[BLOCK_SIZE + 2 * RADIUS];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gindex = threadIdx.x + blockIdx.x * blockDim.x;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lindex = threadIdx.x + RADIUS;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808080"/>
                </a:solidFill>
                <a:latin typeface="Times New Roman"/>
                <a:ea typeface="DejaVu Sans"/>
              </a:rPr>
              <a:t>  </a:t>
            </a:r>
            <a:r>
              <a:rPr b="1" i="1" lang="en-GB" sz="1400" spc="-1" strike="noStrike">
                <a:solidFill>
                  <a:srgbClr val="e46c0a"/>
                </a:solidFill>
                <a:latin typeface="Times New Roman"/>
                <a:ea typeface="DejaVu Sans"/>
              </a:rPr>
              <a:t>// Read input elements into shared memory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temp[lindex] = in[gindex];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if (threadIdx.x &lt; RADIUS) {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temp[lindex - RADIUS] = in[gindex - RADIUS];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temp[lindex + BLOCK_SIZE] =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in[gindex + BLOCK_SIZE];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04" name="Group 8"/>
          <p:cNvGrpSpPr/>
          <p:nvPr/>
        </p:nvGrpSpPr>
        <p:grpSpPr>
          <a:xfrm>
            <a:off x="6267960" y="1952280"/>
            <a:ext cx="3084480" cy="109440"/>
            <a:chOff x="6267960" y="1952280"/>
            <a:chExt cx="3084480" cy="109440"/>
          </a:xfrm>
        </p:grpSpPr>
        <p:sp>
          <p:nvSpPr>
            <p:cNvPr id="705" name="Cube 46"/>
            <p:cNvSpPr/>
            <p:nvPr/>
          </p:nvSpPr>
          <p:spPr>
            <a:xfrm>
              <a:off x="6267960" y="1952280"/>
              <a:ext cx="129240" cy="10944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6" name="Cube 47"/>
            <p:cNvSpPr/>
            <p:nvPr/>
          </p:nvSpPr>
          <p:spPr>
            <a:xfrm>
              <a:off x="6408360" y="1952280"/>
              <a:ext cx="129240" cy="10944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7" name="Cube 48"/>
            <p:cNvSpPr/>
            <p:nvPr/>
          </p:nvSpPr>
          <p:spPr>
            <a:xfrm>
              <a:off x="6549480" y="1952280"/>
              <a:ext cx="129240" cy="10944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8" name="Cube 49"/>
            <p:cNvSpPr/>
            <p:nvPr/>
          </p:nvSpPr>
          <p:spPr>
            <a:xfrm>
              <a:off x="6690240" y="1952280"/>
              <a:ext cx="129240" cy="10944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9" name="Cube 50"/>
            <p:cNvSpPr/>
            <p:nvPr/>
          </p:nvSpPr>
          <p:spPr>
            <a:xfrm>
              <a:off x="6830640" y="1952280"/>
              <a:ext cx="129240" cy="10944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0" name="Cube 51"/>
            <p:cNvSpPr/>
            <p:nvPr/>
          </p:nvSpPr>
          <p:spPr>
            <a:xfrm>
              <a:off x="6971760" y="1952280"/>
              <a:ext cx="129240" cy="10944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1" name="Cube 52"/>
            <p:cNvSpPr/>
            <p:nvPr/>
          </p:nvSpPr>
          <p:spPr>
            <a:xfrm>
              <a:off x="7112160" y="1952280"/>
              <a:ext cx="129240" cy="10944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2" name="Cube 53"/>
            <p:cNvSpPr/>
            <p:nvPr/>
          </p:nvSpPr>
          <p:spPr>
            <a:xfrm>
              <a:off x="7252920" y="1952280"/>
              <a:ext cx="129240" cy="10944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3" name="Cube 54"/>
            <p:cNvSpPr/>
            <p:nvPr/>
          </p:nvSpPr>
          <p:spPr>
            <a:xfrm>
              <a:off x="7394040" y="1952280"/>
              <a:ext cx="129240" cy="10944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4" name="Cube 55"/>
            <p:cNvSpPr/>
            <p:nvPr/>
          </p:nvSpPr>
          <p:spPr>
            <a:xfrm>
              <a:off x="7534440" y="1952280"/>
              <a:ext cx="129240" cy="10944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5" name="Cube 56"/>
            <p:cNvSpPr/>
            <p:nvPr/>
          </p:nvSpPr>
          <p:spPr>
            <a:xfrm>
              <a:off x="7675200" y="1952280"/>
              <a:ext cx="129240" cy="10944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6" name="Cube 57"/>
            <p:cNvSpPr/>
            <p:nvPr/>
          </p:nvSpPr>
          <p:spPr>
            <a:xfrm>
              <a:off x="7815600" y="1952280"/>
              <a:ext cx="129600" cy="10944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7" name="Cube 58"/>
            <p:cNvSpPr/>
            <p:nvPr/>
          </p:nvSpPr>
          <p:spPr>
            <a:xfrm>
              <a:off x="7956720" y="1952280"/>
              <a:ext cx="129240" cy="10944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8" name="Cube 59"/>
            <p:cNvSpPr/>
            <p:nvPr/>
          </p:nvSpPr>
          <p:spPr>
            <a:xfrm>
              <a:off x="8097480" y="1952280"/>
              <a:ext cx="129240" cy="10944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9" name="Cube 60"/>
            <p:cNvSpPr/>
            <p:nvPr/>
          </p:nvSpPr>
          <p:spPr>
            <a:xfrm>
              <a:off x="8237880" y="1952280"/>
              <a:ext cx="129600" cy="10944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0" name="Cube 61"/>
            <p:cNvSpPr/>
            <p:nvPr/>
          </p:nvSpPr>
          <p:spPr>
            <a:xfrm>
              <a:off x="8379000" y="1952280"/>
              <a:ext cx="129240" cy="10944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1" name="Cube 62"/>
            <p:cNvSpPr/>
            <p:nvPr/>
          </p:nvSpPr>
          <p:spPr>
            <a:xfrm>
              <a:off x="8519400" y="1952280"/>
              <a:ext cx="129240" cy="10944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2" name="Cube 63"/>
            <p:cNvSpPr/>
            <p:nvPr/>
          </p:nvSpPr>
          <p:spPr>
            <a:xfrm>
              <a:off x="8660160" y="1952280"/>
              <a:ext cx="129600" cy="10944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3" name="Cube 64"/>
            <p:cNvSpPr/>
            <p:nvPr/>
          </p:nvSpPr>
          <p:spPr>
            <a:xfrm>
              <a:off x="8801280" y="1952280"/>
              <a:ext cx="129240" cy="10944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4" name="Cube 65"/>
            <p:cNvSpPr/>
            <p:nvPr/>
          </p:nvSpPr>
          <p:spPr>
            <a:xfrm>
              <a:off x="8941680" y="1952280"/>
              <a:ext cx="129240" cy="10944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5" name="Cube 66"/>
            <p:cNvSpPr/>
            <p:nvPr/>
          </p:nvSpPr>
          <p:spPr>
            <a:xfrm>
              <a:off x="9082440" y="1952280"/>
              <a:ext cx="129600" cy="10944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6" name="Cube 67"/>
            <p:cNvSpPr/>
            <p:nvPr/>
          </p:nvSpPr>
          <p:spPr>
            <a:xfrm>
              <a:off x="9223200" y="1952280"/>
              <a:ext cx="129240" cy="10944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727" name="Group 9"/>
          <p:cNvGrpSpPr/>
          <p:nvPr/>
        </p:nvGrpSpPr>
        <p:grpSpPr>
          <a:xfrm>
            <a:off x="6268320" y="3411000"/>
            <a:ext cx="3084840" cy="108720"/>
            <a:chOff x="6268320" y="3411000"/>
            <a:chExt cx="3084840" cy="108720"/>
          </a:xfrm>
        </p:grpSpPr>
        <p:sp>
          <p:nvSpPr>
            <p:cNvPr id="728" name="Cube 68"/>
            <p:cNvSpPr/>
            <p:nvPr/>
          </p:nvSpPr>
          <p:spPr>
            <a:xfrm>
              <a:off x="6268320" y="3411000"/>
              <a:ext cx="12888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9" name="Cube 69"/>
            <p:cNvSpPr/>
            <p:nvPr/>
          </p:nvSpPr>
          <p:spPr>
            <a:xfrm>
              <a:off x="6408000" y="3411000"/>
              <a:ext cx="13068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30" name="Cube 70"/>
            <p:cNvSpPr/>
            <p:nvPr/>
          </p:nvSpPr>
          <p:spPr>
            <a:xfrm>
              <a:off x="6549840" y="3411000"/>
              <a:ext cx="12924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31" name="Cube 71"/>
            <p:cNvSpPr/>
            <p:nvPr/>
          </p:nvSpPr>
          <p:spPr>
            <a:xfrm>
              <a:off x="6689520" y="3411000"/>
              <a:ext cx="12924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2" name="Cube 72"/>
            <p:cNvSpPr/>
            <p:nvPr/>
          </p:nvSpPr>
          <p:spPr>
            <a:xfrm>
              <a:off x="6831720" y="341100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3" name="Cube 73"/>
            <p:cNvSpPr/>
            <p:nvPr/>
          </p:nvSpPr>
          <p:spPr>
            <a:xfrm>
              <a:off x="6971400" y="341100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4" name="Cube 74"/>
            <p:cNvSpPr/>
            <p:nvPr/>
          </p:nvSpPr>
          <p:spPr>
            <a:xfrm>
              <a:off x="7113600" y="341100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5" name="Cube 75"/>
            <p:cNvSpPr/>
            <p:nvPr/>
          </p:nvSpPr>
          <p:spPr>
            <a:xfrm>
              <a:off x="7253280" y="341100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6" name="Cube 76"/>
            <p:cNvSpPr/>
            <p:nvPr/>
          </p:nvSpPr>
          <p:spPr>
            <a:xfrm>
              <a:off x="7393320" y="3411000"/>
              <a:ext cx="13104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7" name="Cube 77"/>
            <p:cNvSpPr/>
            <p:nvPr/>
          </p:nvSpPr>
          <p:spPr>
            <a:xfrm>
              <a:off x="7535160" y="341100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8" name="Cube 78"/>
            <p:cNvSpPr/>
            <p:nvPr/>
          </p:nvSpPr>
          <p:spPr>
            <a:xfrm>
              <a:off x="7675200" y="341100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9" name="Cube 79"/>
            <p:cNvSpPr/>
            <p:nvPr/>
          </p:nvSpPr>
          <p:spPr>
            <a:xfrm>
              <a:off x="7816680" y="3411000"/>
              <a:ext cx="12924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0" name="Cube 80"/>
            <p:cNvSpPr/>
            <p:nvPr/>
          </p:nvSpPr>
          <p:spPr>
            <a:xfrm>
              <a:off x="7957080" y="341100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1" name="Cube 81"/>
            <p:cNvSpPr/>
            <p:nvPr/>
          </p:nvSpPr>
          <p:spPr>
            <a:xfrm>
              <a:off x="8097120" y="3411000"/>
              <a:ext cx="1306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2" name="Cube 82"/>
            <p:cNvSpPr/>
            <p:nvPr/>
          </p:nvSpPr>
          <p:spPr>
            <a:xfrm>
              <a:off x="8238600" y="3411000"/>
              <a:ext cx="12924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3" name="Cube 83"/>
            <p:cNvSpPr/>
            <p:nvPr/>
          </p:nvSpPr>
          <p:spPr>
            <a:xfrm>
              <a:off x="8378640" y="3411000"/>
              <a:ext cx="12924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4" name="Cube 84"/>
            <p:cNvSpPr/>
            <p:nvPr/>
          </p:nvSpPr>
          <p:spPr>
            <a:xfrm>
              <a:off x="8520480" y="341100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5" name="Cube 85"/>
            <p:cNvSpPr/>
            <p:nvPr/>
          </p:nvSpPr>
          <p:spPr>
            <a:xfrm>
              <a:off x="8660520" y="341100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6" name="Cube 86"/>
            <p:cNvSpPr/>
            <p:nvPr/>
          </p:nvSpPr>
          <p:spPr>
            <a:xfrm>
              <a:off x="8802360" y="341100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7" name="Cube 87"/>
            <p:cNvSpPr/>
            <p:nvPr/>
          </p:nvSpPr>
          <p:spPr>
            <a:xfrm>
              <a:off x="8942400" y="3411000"/>
              <a:ext cx="12888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48" name="Cube 88"/>
            <p:cNvSpPr/>
            <p:nvPr/>
          </p:nvSpPr>
          <p:spPr>
            <a:xfrm>
              <a:off x="9082080" y="3411000"/>
              <a:ext cx="13104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49" name="Cube 89"/>
            <p:cNvSpPr/>
            <p:nvPr/>
          </p:nvSpPr>
          <p:spPr>
            <a:xfrm>
              <a:off x="9224280" y="3411000"/>
              <a:ext cx="12888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750" name="Group 10"/>
          <p:cNvGrpSpPr/>
          <p:nvPr/>
        </p:nvGrpSpPr>
        <p:grpSpPr>
          <a:xfrm>
            <a:off x="6268320" y="3839040"/>
            <a:ext cx="3084840" cy="108720"/>
            <a:chOff x="6268320" y="3839040"/>
            <a:chExt cx="3084840" cy="108720"/>
          </a:xfrm>
        </p:grpSpPr>
        <p:sp>
          <p:nvSpPr>
            <p:cNvPr id="751" name="Cube 90"/>
            <p:cNvSpPr/>
            <p:nvPr/>
          </p:nvSpPr>
          <p:spPr>
            <a:xfrm>
              <a:off x="6268320" y="3839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c1660c"/>
                </a:gs>
                <a:gs pos="100000">
                  <a:srgbClr val="fa8510"/>
                </a:gs>
              </a:gsLst>
              <a:lin ang="16200000"/>
            </a:gradFill>
            <a:ln w="9525">
              <a:solidFill>
                <a:srgbClr val="e68627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2" name="Cube 91"/>
            <p:cNvSpPr/>
            <p:nvPr/>
          </p:nvSpPr>
          <p:spPr>
            <a:xfrm>
              <a:off x="6408000" y="3839040"/>
              <a:ext cx="1306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c1660c"/>
                </a:gs>
                <a:gs pos="100000">
                  <a:srgbClr val="fa8510"/>
                </a:gs>
              </a:gsLst>
              <a:lin ang="16200000"/>
            </a:gradFill>
            <a:ln w="9525">
              <a:solidFill>
                <a:srgbClr val="e68627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3" name="Cube 92"/>
            <p:cNvSpPr/>
            <p:nvPr/>
          </p:nvSpPr>
          <p:spPr>
            <a:xfrm>
              <a:off x="6549840" y="3839040"/>
              <a:ext cx="12924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c1660c"/>
                </a:gs>
                <a:gs pos="100000">
                  <a:srgbClr val="fa8510"/>
                </a:gs>
              </a:gsLst>
              <a:lin ang="16200000"/>
            </a:gradFill>
            <a:ln w="9525">
              <a:solidFill>
                <a:srgbClr val="e68627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4" name="Cube 93"/>
            <p:cNvSpPr/>
            <p:nvPr/>
          </p:nvSpPr>
          <p:spPr>
            <a:xfrm>
              <a:off x="6689520" y="3839040"/>
              <a:ext cx="12924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5" name="Cube 94"/>
            <p:cNvSpPr/>
            <p:nvPr/>
          </p:nvSpPr>
          <p:spPr>
            <a:xfrm>
              <a:off x="6831720" y="3839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6" name="Cube 95"/>
            <p:cNvSpPr/>
            <p:nvPr/>
          </p:nvSpPr>
          <p:spPr>
            <a:xfrm>
              <a:off x="6971400" y="3839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7" name="Cube 96"/>
            <p:cNvSpPr/>
            <p:nvPr/>
          </p:nvSpPr>
          <p:spPr>
            <a:xfrm>
              <a:off x="7113600" y="3839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8" name="Cube 97"/>
            <p:cNvSpPr/>
            <p:nvPr/>
          </p:nvSpPr>
          <p:spPr>
            <a:xfrm>
              <a:off x="7253280" y="3839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9" name="Cube 104"/>
            <p:cNvSpPr/>
            <p:nvPr/>
          </p:nvSpPr>
          <p:spPr>
            <a:xfrm>
              <a:off x="7393320" y="3839040"/>
              <a:ext cx="13104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0" name="Cube 105"/>
            <p:cNvSpPr/>
            <p:nvPr/>
          </p:nvSpPr>
          <p:spPr>
            <a:xfrm>
              <a:off x="7535160" y="3839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1" name="Cube 106"/>
            <p:cNvSpPr/>
            <p:nvPr/>
          </p:nvSpPr>
          <p:spPr>
            <a:xfrm>
              <a:off x="7675200" y="3839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2" name="Cube 107"/>
            <p:cNvSpPr/>
            <p:nvPr/>
          </p:nvSpPr>
          <p:spPr>
            <a:xfrm>
              <a:off x="7816680" y="3839040"/>
              <a:ext cx="12924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3" name="Cube 290"/>
            <p:cNvSpPr/>
            <p:nvPr/>
          </p:nvSpPr>
          <p:spPr>
            <a:xfrm>
              <a:off x="7957080" y="3839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4" name="Cube 291"/>
            <p:cNvSpPr/>
            <p:nvPr/>
          </p:nvSpPr>
          <p:spPr>
            <a:xfrm>
              <a:off x="8097120" y="3839040"/>
              <a:ext cx="1306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5" name="Cube 292"/>
            <p:cNvSpPr/>
            <p:nvPr/>
          </p:nvSpPr>
          <p:spPr>
            <a:xfrm>
              <a:off x="8238600" y="3839040"/>
              <a:ext cx="12924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6" name="Cube 293"/>
            <p:cNvSpPr/>
            <p:nvPr/>
          </p:nvSpPr>
          <p:spPr>
            <a:xfrm>
              <a:off x="8378640" y="3839040"/>
              <a:ext cx="12924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7" name="Cube 294"/>
            <p:cNvSpPr/>
            <p:nvPr/>
          </p:nvSpPr>
          <p:spPr>
            <a:xfrm>
              <a:off x="8520480" y="3839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8" name="Cube 295"/>
            <p:cNvSpPr/>
            <p:nvPr/>
          </p:nvSpPr>
          <p:spPr>
            <a:xfrm>
              <a:off x="8660520" y="3839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9" name="Cube 296"/>
            <p:cNvSpPr/>
            <p:nvPr/>
          </p:nvSpPr>
          <p:spPr>
            <a:xfrm>
              <a:off x="8802360" y="3839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0" name="Cube 297"/>
            <p:cNvSpPr/>
            <p:nvPr/>
          </p:nvSpPr>
          <p:spPr>
            <a:xfrm>
              <a:off x="8942400" y="3839040"/>
              <a:ext cx="12888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71" name="Cube 298"/>
            <p:cNvSpPr/>
            <p:nvPr/>
          </p:nvSpPr>
          <p:spPr>
            <a:xfrm>
              <a:off x="9082080" y="3839040"/>
              <a:ext cx="13104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72" name="Cube 299"/>
            <p:cNvSpPr/>
            <p:nvPr/>
          </p:nvSpPr>
          <p:spPr>
            <a:xfrm>
              <a:off x="9224280" y="3839040"/>
              <a:ext cx="12888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773" name="Group 11"/>
          <p:cNvGrpSpPr/>
          <p:nvPr/>
        </p:nvGrpSpPr>
        <p:grpSpPr>
          <a:xfrm>
            <a:off x="6268320" y="4127040"/>
            <a:ext cx="3084840" cy="108720"/>
            <a:chOff x="6268320" y="4127040"/>
            <a:chExt cx="3084840" cy="108720"/>
          </a:xfrm>
        </p:grpSpPr>
        <p:sp>
          <p:nvSpPr>
            <p:cNvPr id="774" name="Cube 300"/>
            <p:cNvSpPr/>
            <p:nvPr/>
          </p:nvSpPr>
          <p:spPr>
            <a:xfrm>
              <a:off x="6268320" y="4127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c1660c"/>
                </a:gs>
                <a:gs pos="100000">
                  <a:srgbClr val="fa8510"/>
                </a:gs>
              </a:gsLst>
              <a:lin ang="16200000"/>
            </a:gradFill>
            <a:ln w="9525">
              <a:solidFill>
                <a:srgbClr val="e68627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5" name="Cube 301"/>
            <p:cNvSpPr/>
            <p:nvPr/>
          </p:nvSpPr>
          <p:spPr>
            <a:xfrm>
              <a:off x="6408000" y="4127040"/>
              <a:ext cx="1306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c1660c"/>
                </a:gs>
                <a:gs pos="100000">
                  <a:srgbClr val="fa8510"/>
                </a:gs>
              </a:gsLst>
              <a:lin ang="16200000"/>
            </a:gradFill>
            <a:ln w="9525">
              <a:solidFill>
                <a:srgbClr val="e68627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6" name="Cube 302"/>
            <p:cNvSpPr/>
            <p:nvPr/>
          </p:nvSpPr>
          <p:spPr>
            <a:xfrm>
              <a:off x="6549840" y="4127040"/>
              <a:ext cx="12924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c1660c"/>
                </a:gs>
                <a:gs pos="100000">
                  <a:srgbClr val="fa8510"/>
                </a:gs>
              </a:gsLst>
              <a:lin ang="16200000"/>
            </a:gradFill>
            <a:ln w="9525">
              <a:solidFill>
                <a:srgbClr val="e68627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7" name="Cube 303"/>
            <p:cNvSpPr/>
            <p:nvPr/>
          </p:nvSpPr>
          <p:spPr>
            <a:xfrm>
              <a:off x="6689520" y="4127040"/>
              <a:ext cx="12924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8" name="Cube 304"/>
            <p:cNvSpPr/>
            <p:nvPr/>
          </p:nvSpPr>
          <p:spPr>
            <a:xfrm>
              <a:off x="6831720" y="4127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9" name="Cube 305"/>
            <p:cNvSpPr/>
            <p:nvPr/>
          </p:nvSpPr>
          <p:spPr>
            <a:xfrm>
              <a:off x="6971400" y="4127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0" name="Cube 306"/>
            <p:cNvSpPr/>
            <p:nvPr/>
          </p:nvSpPr>
          <p:spPr>
            <a:xfrm>
              <a:off x="7113600" y="4127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1" name="Cube 307"/>
            <p:cNvSpPr/>
            <p:nvPr/>
          </p:nvSpPr>
          <p:spPr>
            <a:xfrm>
              <a:off x="7253280" y="4127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2" name="Cube 308"/>
            <p:cNvSpPr/>
            <p:nvPr/>
          </p:nvSpPr>
          <p:spPr>
            <a:xfrm>
              <a:off x="7393320" y="4127040"/>
              <a:ext cx="13104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3" name="Cube 309"/>
            <p:cNvSpPr/>
            <p:nvPr/>
          </p:nvSpPr>
          <p:spPr>
            <a:xfrm>
              <a:off x="7535160" y="4127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4" name="Cube 310"/>
            <p:cNvSpPr/>
            <p:nvPr/>
          </p:nvSpPr>
          <p:spPr>
            <a:xfrm>
              <a:off x="7675200" y="4127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5" name="Cube 311"/>
            <p:cNvSpPr/>
            <p:nvPr/>
          </p:nvSpPr>
          <p:spPr>
            <a:xfrm>
              <a:off x="7816680" y="4127040"/>
              <a:ext cx="12924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6" name="Cube 312"/>
            <p:cNvSpPr/>
            <p:nvPr/>
          </p:nvSpPr>
          <p:spPr>
            <a:xfrm>
              <a:off x="7957080" y="4127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7" name="Cube 313"/>
            <p:cNvSpPr/>
            <p:nvPr/>
          </p:nvSpPr>
          <p:spPr>
            <a:xfrm>
              <a:off x="8097120" y="4127040"/>
              <a:ext cx="1306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8" name="Cube 314"/>
            <p:cNvSpPr/>
            <p:nvPr/>
          </p:nvSpPr>
          <p:spPr>
            <a:xfrm>
              <a:off x="8238600" y="4127040"/>
              <a:ext cx="12924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9" name="Cube 315"/>
            <p:cNvSpPr/>
            <p:nvPr/>
          </p:nvSpPr>
          <p:spPr>
            <a:xfrm>
              <a:off x="8378640" y="4127040"/>
              <a:ext cx="12924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0" name="Cube 316"/>
            <p:cNvSpPr/>
            <p:nvPr/>
          </p:nvSpPr>
          <p:spPr>
            <a:xfrm>
              <a:off x="8520480" y="4127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1" name="Cube 317"/>
            <p:cNvSpPr/>
            <p:nvPr/>
          </p:nvSpPr>
          <p:spPr>
            <a:xfrm>
              <a:off x="8660520" y="4127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2" name="Cube 318"/>
            <p:cNvSpPr/>
            <p:nvPr/>
          </p:nvSpPr>
          <p:spPr>
            <a:xfrm>
              <a:off x="8802360" y="4127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3" name="Cube 319"/>
            <p:cNvSpPr/>
            <p:nvPr/>
          </p:nvSpPr>
          <p:spPr>
            <a:xfrm>
              <a:off x="8942400" y="4127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c1660c"/>
                </a:gs>
                <a:gs pos="100000">
                  <a:srgbClr val="fa8510"/>
                </a:gs>
              </a:gsLst>
              <a:lin ang="16200000"/>
            </a:gradFill>
            <a:ln w="9525">
              <a:solidFill>
                <a:srgbClr val="e68627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4" name="Cube 320"/>
            <p:cNvSpPr/>
            <p:nvPr/>
          </p:nvSpPr>
          <p:spPr>
            <a:xfrm>
              <a:off x="9082080" y="4127040"/>
              <a:ext cx="13104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c1660c"/>
                </a:gs>
                <a:gs pos="100000">
                  <a:srgbClr val="fa8510"/>
                </a:gs>
              </a:gsLst>
              <a:lin ang="16200000"/>
            </a:gradFill>
            <a:ln w="9525">
              <a:solidFill>
                <a:srgbClr val="e68627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5" name="Cube 321"/>
            <p:cNvSpPr/>
            <p:nvPr/>
          </p:nvSpPr>
          <p:spPr>
            <a:xfrm>
              <a:off x="9224280" y="4127040"/>
              <a:ext cx="1288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c1660c"/>
                </a:gs>
                <a:gs pos="100000">
                  <a:srgbClr val="fa8510"/>
                </a:gs>
              </a:gsLst>
              <a:lin ang="16200000"/>
            </a:gradFill>
            <a:ln w="9525">
              <a:solidFill>
                <a:srgbClr val="e68627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796" name="PlaceHolder 41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Stencil Kernel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Content Placeholder 2"/>
          <p:cNvSpPr/>
          <p:nvPr/>
        </p:nvSpPr>
        <p:spPr>
          <a:xfrm>
            <a:off x="2027880" y="1971000"/>
            <a:ext cx="5313600" cy="227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eeece1"/>
                </a:solidFill>
                <a:latin typeface="Times New Roman"/>
                <a:ea typeface="DejaVu Sans"/>
              </a:rPr>
              <a:t>  </a:t>
            </a:r>
            <a:r>
              <a:rPr b="1" i="1" lang="en-GB" sz="1400" spc="-1" strike="noStrike">
                <a:solidFill>
                  <a:srgbClr val="e46c0a"/>
                </a:solidFill>
                <a:latin typeface="Times New Roman"/>
                <a:ea typeface="DejaVu Sans"/>
              </a:rPr>
              <a:t>// Apply the stencil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</a:t>
            </a:r>
            <a:r>
              <a:rPr b="1" lang="en-GB" sz="1400" spc="-1" strike="noStrike">
                <a:solidFill>
                  <a:srgbClr val="9bbb59"/>
                </a:solidFill>
                <a:latin typeface="Times New Roman"/>
                <a:ea typeface="DejaVu Sans"/>
              </a:rPr>
              <a:t>int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result = 0;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for (</a:t>
            </a:r>
            <a:r>
              <a:rPr b="1" lang="en-GB" sz="1400" spc="-1" strike="noStrike">
                <a:solidFill>
                  <a:srgbClr val="9bbb59"/>
                </a:solidFill>
                <a:latin typeface="Times New Roman"/>
                <a:ea typeface="DejaVu Sans"/>
              </a:rPr>
              <a:t>int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offset = -RADIUS ; offset &lt;= RADIUS ; offset++)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result += temp[lindex + offset];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</a:t>
            </a:r>
            <a:r>
              <a:rPr b="1" i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// Store the result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out[gindex] = result;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PlaceHolder 42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Stencil Kernel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9" name="" descr=""/>
          <p:cNvPicPr/>
          <p:nvPr/>
        </p:nvPicPr>
        <p:blipFill>
          <a:blip r:embed="rId1"/>
          <a:stretch/>
        </p:blipFill>
        <p:spPr>
          <a:xfrm>
            <a:off x="7236000" y="2304000"/>
            <a:ext cx="1415880" cy="141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Content Placeholder 15"/>
          <p:cNvSpPr/>
          <p:nvPr/>
        </p:nvSpPr>
        <p:spPr>
          <a:xfrm>
            <a:off x="106560" y="1467000"/>
            <a:ext cx="9642600" cy="3902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272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stencil example will not work…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Suppose thread 15 reads the halo before thread 0 has fetched it…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Courier New"/>
                <a:ea typeface="DejaVu Sans"/>
              </a:rPr>
              <a:t>  </a:t>
            </a: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temp[lindex] = in[gindex];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  </a:t>
            </a: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if (threadIdx.x &lt; RADIUS) {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</a:t>
            </a: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temp[lindex – RADIUS = in[gindex – RADIUS];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    </a:t>
            </a: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temp[lindex + BLOCK_SIZE] = in[gindex + BLOCK_SIZE];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  </a:t>
            </a: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}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 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  </a:t>
            </a: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int result = 0;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  </a:t>
            </a:r>
            <a:r>
              <a:rPr b="0" lang="en-GB" sz="1400" spc="-1" strike="noStrike">
                <a:solidFill>
                  <a:srgbClr val="000000"/>
                </a:solidFill>
                <a:latin typeface="Courier New"/>
                <a:ea typeface="DejaVu Sans"/>
              </a:rPr>
              <a:t>result += temp[lindex + 1];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01" name="Group 2"/>
          <p:cNvGrpSpPr/>
          <p:nvPr/>
        </p:nvGrpSpPr>
        <p:grpSpPr>
          <a:xfrm>
            <a:off x="6667920" y="4494240"/>
            <a:ext cx="3233520" cy="108720"/>
            <a:chOff x="6667920" y="4494240"/>
            <a:chExt cx="3233520" cy="108720"/>
          </a:xfrm>
        </p:grpSpPr>
        <p:sp>
          <p:nvSpPr>
            <p:cNvPr id="802" name="Cube 98"/>
            <p:cNvSpPr/>
            <p:nvPr/>
          </p:nvSpPr>
          <p:spPr>
            <a:xfrm>
              <a:off x="6667920" y="4494240"/>
              <a:ext cx="13608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03" name="Cube 99"/>
            <p:cNvSpPr/>
            <p:nvPr/>
          </p:nvSpPr>
          <p:spPr>
            <a:xfrm>
              <a:off x="6814800" y="4494240"/>
              <a:ext cx="13608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04" name="Cube 100"/>
            <p:cNvSpPr/>
            <p:nvPr/>
          </p:nvSpPr>
          <p:spPr>
            <a:xfrm>
              <a:off x="6963480" y="4494240"/>
              <a:ext cx="13428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05" name="Cube 101"/>
            <p:cNvSpPr/>
            <p:nvPr/>
          </p:nvSpPr>
          <p:spPr>
            <a:xfrm>
              <a:off x="7110360" y="4494240"/>
              <a:ext cx="13608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06" name="Cube 102"/>
            <p:cNvSpPr/>
            <p:nvPr/>
          </p:nvSpPr>
          <p:spPr>
            <a:xfrm>
              <a:off x="7257600" y="4494240"/>
              <a:ext cx="13608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07" name="Cube 103"/>
            <p:cNvSpPr/>
            <p:nvPr/>
          </p:nvSpPr>
          <p:spPr>
            <a:xfrm>
              <a:off x="7404480" y="4494240"/>
              <a:ext cx="13608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08" name="Cube 108"/>
            <p:cNvSpPr/>
            <p:nvPr/>
          </p:nvSpPr>
          <p:spPr>
            <a:xfrm>
              <a:off x="7553160" y="4494240"/>
              <a:ext cx="13608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09" name="Cube 109"/>
            <p:cNvSpPr/>
            <p:nvPr/>
          </p:nvSpPr>
          <p:spPr>
            <a:xfrm>
              <a:off x="7700040" y="4494240"/>
              <a:ext cx="13608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0" name="Cube 110"/>
            <p:cNvSpPr/>
            <p:nvPr/>
          </p:nvSpPr>
          <p:spPr>
            <a:xfrm>
              <a:off x="7847280" y="4494240"/>
              <a:ext cx="13608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1" name="Cube 111"/>
            <p:cNvSpPr/>
            <p:nvPr/>
          </p:nvSpPr>
          <p:spPr>
            <a:xfrm>
              <a:off x="7996320" y="4494240"/>
              <a:ext cx="13392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2" name="Cube 112"/>
            <p:cNvSpPr/>
            <p:nvPr/>
          </p:nvSpPr>
          <p:spPr>
            <a:xfrm>
              <a:off x="8142840" y="4494240"/>
              <a:ext cx="13644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3" name="Cube 113"/>
            <p:cNvSpPr/>
            <p:nvPr/>
          </p:nvSpPr>
          <p:spPr>
            <a:xfrm>
              <a:off x="8290080" y="4494240"/>
              <a:ext cx="13644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4" name="Cube 114"/>
            <p:cNvSpPr/>
            <p:nvPr/>
          </p:nvSpPr>
          <p:spPr>
            <a:xfrm>
              <a:off x="8438760" y="4494240"/>
              <a:ext cx="13392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5" name="Cube 115"/>
            <p:cNvSpPr/>
            <p:nvPr/>
          </p:nvSpPr>
          <p:spPr>
            <a:xfrm>
              <a:off x="8586000" y="4494240"/>
              <a:ext cx="13608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6" name="Cube 116"/>
            <p:cNvSpPr/>
            <p:nvPr/>
          </p:nvSpPr>
          <p:spPr>
            <a:xfrm>
              <a:off x="8732880" y="4494240"/>
              <a:ext cx="13608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7" name="Cube 117"/>
            <p:cNvSpPr/>
            <p:nvPr/>
          </p:nvSpPr>
          <p:spPr>
            <a:xfrm>
              <a:off x="8880120" y="4494240"/>
              <a:ext cx="13608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8" name="Cube 118"/>
            <p:cNvSpPr/>
            <p:nvPr/>
          </p:nvSpPr>
          <p:spPr>
            <a:xfrm>
              <a:off x="9028440" y="4494240"/>
              <a:ext cx="13608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9" name="Cube 119"/>
            <p:cNvSpPr/>
            <p:nvPr/>
          </p:nvSpPr>
          <p:spPr>
            <a:xfrm>
              <a:off x="9175680" y="4494240"/>
              <a:ext cx="13608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20" name="Cube 120"/>
            <p:cNvSpPr/>
            <p:nvPr/>
          </p:nvSpPr>
          <p:spPr>
            <a:xfrm>
              <a:off x="9322560" y="4494240"/>
              <a:ext cx="1360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1" name="Cube 121"/>
            <p:cNvSpPr/>
            <p:nvPr/>
          </p:nvSpPr>
          <p:spPr>
            <a:xfrm>
              <a:off x="9471240" y="4494240"/>
              <a:ext cx="134280" cy="1087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15a9a9"/>
                </a:gs>
                <a:gs pos="100000">
                  <a:srgbClr val="1bdbdb"/>
                </a:gs>
              </a:gsLst>
              <a:lin ang="16200000"/>
            </a:gradFill>
            <a:ln w="9525">
              <a:solidFill>
                <a:srgbClr val="2dcbcb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2" name="Cube 122"/>
            <p:cNvSpPr/>
            <p:nvPr/>
          </p:nvSpPr>
          <p:spPr>
            <a:xfrm>
              <a:off x="9618480" y="4494240"/>
              <a:ext cx="13608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23" name="Cube 123"/>
            <p:cNvSpPr/>
            <p:nvPr/>
          </p:nvSpPr>
          <p:spPr>
            <a:xfrm>
              <a:off x="9765360" y="4494240"/>
              <a:ext cx="136080" cy="1087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824" name="TextBox 31"/>
          <p:cNvSpPr/>
          <p:nvPr/>
        </p:nvSpPr>
        <p:spPr>
          <a:xfrm>
            <a:off x="4555080" y="2963520"/>
            <a:ext cx="199332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ff9933"/>
                </a:solidFill>
                <a:latin typeface="Courier New"/>
                <a:ea typeface="DejaVu Sans"/>
              </a:rPr>
              <a:t>Store at temp[18]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TextBox 32"/>
          <p:cNvSpPr/>
          <p:nvPr/>
        </p:nvSpPr>
        <p:spPr>
          <a:xfrm>
            <a:off x="4529880" y="4433760"/>
            <a:ext cx="20998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ff9933"/>
                </a:solidFill>
                <a:latin typeface="Courier New"/>
                <a:ea typeface="DejaVu Sans"/>
              </a:rPr>
              <a:t>Load from temp[19]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6" name="TextBox 33"/>
          <p:cNvSpPr/>
          <p:nvPr/>
        </p:nvSpPr>
        <p:spPr>
          <a:xfrm>
            <a:off x="6324120" y="3376800"/>
            <a:ext cx="30600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ff9933"/>
                </a:solidFill>
                <a:latin typeface="Courier New"/>
                <a:ea typeface="DejaVu Sans"/>
              </a:rPr>
              <a:t>Skipped, threadIdx &gt; RADIUS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27" name="Group 3"/>
          <p:cNvGrpSpPr/>
          <p:nvPr/>
        </p:nvGrpSpPr>
        <p:grpSpPr>
          <a:xfrm>
            <a:off x="6613560" y="3031560"/>
            <a:ext cx="3233520" cy="110520"/>
            <a:chOff x="6613560" y="3031560"/>
            <a:chExt cx="3233520" cy="110520"/>
          </a:xfrm>
        </p:grpSpPr>
        <p:sp>
          <p:nvSpPr>
            <p:cNvPr id="828" name="Cube 124"/>
            <p:cNvSpPr/>
            <p:nvPr/>
          </p:nvSpPr>
          <p:spPr>
            <a:xfrm>
              <a:off x="6613560" y="3031560"/>
              <a:ext cx="136080" cy="1105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29" name="Cube 125"/>
            <p:cNvSpPr/>
            <p:nvPr/>
          </p:nvSpPr>
          <p:spPr>
            <a:xfrm>
              <a:off x="6760440" y="3031560"/>
              <a:ext cx="136080" cy="1105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30" name="Cube 126"/>
            <p:cNvSpPr/>
            <p:nvPr/>
          </p:nvSpPr>
          <p:spPr>
            <a:xfrm>
              <a:off x="6909120" y="3031560"/>
              <a:ext cx="134280" cy="1105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31" name="Cube 127"/>
            <p:cNvSpPr/>
            <p:nvPr/>
          </p:nvSpPr>
          <p:spPr>
            <a:xfrm>
              <a:off x="7056360" y="3031560"/>
              <a:ext cx="136080" cy="1105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32" name="Cube 128"/>
            <p:cNvSpPr/>
            <p:nvPr/>
          </p:nvSpPr>
          <p:spPr>
            <a:xfrm>
              <a:off x="7203240" y="3031560"/>
              <a:ext cx="136080" cy="1105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33" name="Cube 129"/>
            <p:cNvSpPr/>
            <p:nvPr/>
          </p:nvSpPr>
          <p:spPr>
            <a:xfrm>
              <a:off x="7350480" y="3031560"/>
              <a:ext cx="136080" cy="1105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34" name="Cube 130"/>
            <p:cNvSpPr/>
            <p:nvPr/>
          </p:nvSpPr>
          <p:spPr>
            <a:xfrm>
              <a:off x="7498800" y="3031560"/>
              <a:ext cx="136080" cy="1105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35" name="Cube 131"/>
            <p:cNvSpPr/>
            <p:nvPr/>
          </p:nvSpPr>
          <p:spPr>
            <a:xfrm>
              <a:off x="7646040" y="3031560"/>
              <a:ext cx="136080" cy="1105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36" name="Cube 132"/>
            <p:cNvSpPr/>
            <p:nvPr/>
          </p:nvSpPr>
          <p:spPr>
            <a:xfrm>
              <a:off x="7792920" y="3031560"/>
              <a:ext cx="136080" cy="1105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37" name="Cube 133"/>
            <p:cNvSpPr/>
            <p:nvPr/>
          </p:nvSpPr>
          <p:spPr>
            <a:xfrm>
              <a:off x="7941960" y="3031560"/>
              <a:ext cx="133920" cy="1105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38" name="Cube 134"/>
            <p:cNvSpPr/>
            <p:nvPr/>
          </p:nvSpPr>
          <p:spPr>
            <a:xfrm>
              <a:off x="8088480" y="3031560"/>
              <a:ext cx="136440" cy="1105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39" name="Cube 135"/>
            <p:cNvSpPr/>
            <p:nvPr/>
          </p:nvSpPr>
          <p:spPr>
            <a:xfrm>
              <a:off x="8235720" y="3031560"/>
              <a:ext cx="136440" cy="1105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40" name="Cube 136"/>
            <p:cNvSpPr/>
            <p:nvPr/>
          </p:nvSpPr>
          <p:spPr>
            <a:xfrm>
              <a:off x="8384760" y="3031560"/>
              <a:ext cx="133920" cy="1105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41" name="Cube 137"/>
            <p:cNvSpPr/>
            <p:nvPr/>
          </p:nvSpPr>
          <p:spPr>
            <a:xfrm>
              <a:off x="8531640" y="3031560"/>
              <a:ext cx="136080" cy="1105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42" name="Cube 138"/>
            <p:cNvSpPr/>
            <p:nvPr/>
          </p:nvSpPr>
          <p:spPr>
            <a:xfrm>
              <a:off x="8678520" y="3031560"/>
              <a:ext cx="136080" cy="1105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43" name="Cube 139"/>
            <p:cNvSpPr/>
            <p:nvPr/>
          </p:nvSpPr>
          <p:spPr>
            <a:xfrm>
              <a:off x="8825760" y="3031560"/>
              <a:ext cx="136080" cy="1105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44" name="Cube 140"/>
            <p:cNvSpPr/>
            <p:nvPr/>
          </p:nvSpPr>
          <p:spPr>
            <a:xfrm>
              <a:off x="8974440" y="3031560"/>
              <a:ext cx="136080" cy="1105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45" name="Cube 141"/>
            <p:cNvSpPr/>
            <p:nvPr/>
          </p:nvSpPr>
          <p:spPr>
            <a:xfrm>
              <a:off x="9121320" y="3031560"/>
              <a:ext cx="136080" cy="1105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46" name="Cube 142"/>
            <p:cNvSpPr/>
            <p:nvPr/>
          </p:nvSpPr>
          <p:spPr>
            <a:xfrm>
              <a:off x="9268560" y="3031560"/>
              <a:ext cx="136080" cy="110520"/>
            </a:xfrm>
            <a:prstGeom prst="cube">
              <a:avLst>
                <a:gd name="adj" fmla="val 25000"/>
              </a:avLst>
            </a:prstGeom>
            <a:gradFill rotWithShape="0">
              <a:gsLst>
                <a:gs pos="0">
                  <a:srgbClr val="668100"/>
                </a:gs>
                <a:gs pos="100000">
                  <a:srgbClr val="85a700"/>
                </a:gs>
              </a:gsLst>
              <a:lin ang="16200000"/>
            </a:gradFill>
            <a:ln w="9525">
              <a:solidFill>
                <a:srgbClr val="86a9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7" name="Cube 143"/>
            <p:cNvSpPr/>
            <p:nvPr/>
          </p:nvSpPr>
          <p:spPr>
            <a:xfrm>
              <a:off x="9416880" y="3031560"/>
              <a:ext cx="134280" cy="1105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48" name="Cube 144"/>
            <p:cNvSpPr/>
            <p:nvPr/>
          </p:nvSpPr>
          <p:spPr>
            <a:xfrm>
              <a:off x="9564120" y="3031560"/>
              <a:ext cx="136080" cy="1105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49" name="Cube 145"/>
            <p:cNvSpPr/>
            <p:nvPr/>
          </p:nvSpPr>
          <p:spPr>
            <a:xfrm>
              <a:off x="9711000" y="3031560"/>
              <a:ext cx="136080" cy="110520"/>
            </a:xfrm>
            <a:prstGeom prst="cube">
              <a:avLst>
                <a:gd name="adj" fmla="val 25000"/>
              </a:avLst>
            </a:prstGeom>
            <a:solidFill>
              <a:srgbClr val="262626"/>
            </a:solidFill>
            <a:ln w="9525">
              <a:solidFill>
                <a:srgbClr val="a6a6a6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850" name="PlaceHolder 43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Data Race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91"/>
          <p:cNvSpPr/>
          <p:nvPr/>
        </p:nvSpPr>
        <p:spPr>
          <a:xfrm>
            <a:off x="684000" y="2007360"/>
            <a:ext cx="6873480" cy="245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9bbb59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9bbb59"/>
                </a:solidFill>
                <a:latin typeface="Times New Roman"/>
                <a:ea typeface="DejaVu Sans"/>
              </a:rPr>
              <a:t>void </a:t>
            </a:r>
            <a:r>
              <a:rPr b="0" lang="en-GB" sz="1600" spc="-1" strike="noStrike">
                <a:solidFill>
                  <a:srgbClr val="d6840c"/>
                </a:solidFill>
                <a:latin typeface="Times New Roman"/>
                <a:ea typeface="DejaVu Sans"/>
              </a:rPr>
              <a:t>__syncthreads()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Synchronizes all threads within a block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Used to prevent RAW / WAR / WAW hazards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 threads must reach the barrier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 conditional code, the condition must be uniform across the block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PlaceHolder 44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__syncthreads()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53" name="" descr=""/>
          <p:cNvPicPr/>
          <p:nvPr/>
        </p:nvPicPr>
        <p:blipFill>
          <a:blip r:embed="rId1"/>
          <a:stretch/>
        </p:blipFill>
        <p:spPr>
          <a:xfrm>
            <a:off x="7236000" y="2304000"/>
            <a:ext cx="1415880" cy="141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Content Placeholder 16"/>
          <p:cNvSpPr/>
          <p:nvPr/>
        </p:nvSpPr>
        <p:spPr>
          <a:xfrm>
            <a:off x="36000" y="1476000"/>
            <a:ext cx="5506200" cy="3705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__global__ void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stencil_1d(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*in,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*out) {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9bbb59"/>
                </a:solidFill>
                <a:latin typeface="Times New Roman"/>
                <a:ea typeface="DejaVu Sans"/>
              </a:rPr>
              <a:t>__shared__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temp[BLOCK_SIZE + 2 * RADIUS];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gindex = threadIdx.x + blockIdx.x * blockDim.x;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lindex = threadIdx.x + radius;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808080"/>
                </a:solidFill>
                <a:latin typeface="Times New Roman"/>
                <a:ea typeface="DejaVu Sans"/>
              </a:rPr>
              <a:t>    </a:t>
            </a:r>
            <a:r>
              <a:rPr b="1" i="1" lang="en-GB" sz="1400" spc="-1" strike="noStrike">
                <a:solidFill>
                  <a:srgbClr val="e46c0a"/>
                </a:solidFill>
                <a:latin typeface="Times New Roman"/>
                <a:ea typeface="DejaVu Sans"/>
              </a:rPr>
              <a:t>// Read input elements into shared memory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temp[lindex] = in[gindex];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if (threadIdx.x &lt; RADIUS) {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temp[lindex – RADIUS] = in[gindex – RADIUS];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temp[lindex + BLOCK_SIZE] = in[gindex + BLOCK_SIZE];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i="1" lang="en-GB" sz="1400" spc="-1" strike="noStrike">
                <a:solidFill>
                  <a:srgbClr val="808080"/>
                </a:solidFill>
                <a:latin typeface="Times New Roman"/>
                <a:ea typeface="DejaVu Sans"/>
              </a:rPr>
              <a:t>    </a:t>
            </a:r>
            <a:r>
              <a:rPr b="1" i="1" lang="en-GB" sz="1400" spc="-1" strike="noStrike">
                <a:solidFill>
                  <a:srgbClr val="e46c0a"/>
                </a:solidFill>
                <a:latin typeface="Times New Roman"/>
                <a:ea typeface="DejaVu Sans"/>
              </a:rPr>
              <a:t>// Synchronize (ensure all the data is available)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</a:t>
            </a:r>
            <a:r>
              <a:rPr b="1" lang="en-GB" sz="1400" spc="-1" strike="noStrike">
                <a:solidFill>
                  <a:srgbClr val="9bbb59"/>
                </a:solidFill>
                <a:latin typeface="Times New Roman"/>
                <a:ea typeface="DejaVu Sans"/>
              </a:rPr>
              <a:t>__syncthreads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();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PlaceHolder 45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Stencil Kernel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6" name="Content Placeholder 13"/>
          <p:cNvSpPr/>
          <p:nvPr/>
        </p:nvSpPr>
        <p:spPr>
          <a:xfrm>
            <a:off x="4788000" y="1431000"/>
            <a:ext cx="5290920" cy="2634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i="1" lang="en-GB" sz="1600" spc="-1" strike="noStrike">
                <a:solidFill>
                  <a:srgbClr val="e46c0a"/>
                </a:solidFill>
                <a:latin typeface="Times New Roman"/>
                <a:ea typeface="DejaVu Sans"/>
              </a:rPr>
              <a:t>    </a:t>
            </a:r>
            <a:r>
              <a:rPr b="1" i="1" lang="en-GB" sz="1600" spc="-1" strike="noStrike">
                <a:solidFill>
                  <a:srgbClr val="e46c0a"/>
                </a:solidFill>
                <a:latin typeface="Times New Roman"/>
                <a:ea typeface="DejaVu Sans"/>
              </a:rPr>
              <a:t>// Apply the stencil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</a:t>
            </a: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result = 0;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for (</a:t>
            </a:r>
            <a:r>
              <a:rPr b="1" lang="en-GB" sz="16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offset = -RADIUS ; offset &lt;= RADIUS ; offset++)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result += temp[lindex + offset];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i="1" lang="en-GB" sz="1600" spc="-1" strike="noStrike">
                <a:solidFill>
                  <a:srgbClr val="808080"/>
                </a:solidFill>
                <a:latin typeface="Times New Roman"/>
                <a:ea typeface="DejaVu Sans"/>
              </a:rPr>
              <a:t>    </a:t>
            </a:r>
            <a:r>
              <a:rPr b="1" i="1" lang="en-GB" sz="1600" spc="-1" strike="noStrike">
                <a:solidFill>
                  <a:srgbClr val="e46c0a"/>
                </a:solidFill>
                <a:latin typeface="Times New Roman"/>
                <a:ea typeface="DejaVu Sans"/>
              </a:rPr>
              <a:t>// Store the result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  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out[gindex] = result;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}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PlaceHolder 92"/>
          <p:cNvSpPr/>
          <p:nvPr/>
        </p:nvSpPr>
        <p:spPr>
          <a:xfrm>
            <a:off x="177840" y="1323360"/>
            <a:ext cx="6659640" cy="227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Launching parallel threads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Launch N blocks with M threads per block with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kernel</a:t>
            </a:r>
            <a:r>
              <a:rPr b="1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&lt;&lt;&lt;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N,M</a:t>
            </a:r>
            <a:r>
              <a:rPr b="1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&gt;&gt;&gt;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(…)</a:t>
            </a: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</a:t>
            </a:r>
            <a:r>
              <a:rPr b="1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blockIdx.x</a:t>
            </a:r>
            <a:r>
              <a:rPr b="0" lang="en-GB" sz="1400" spc="-1" strike="noStrike">
                <a:solidFill>
                  <a:srgbClr val="8064a2"/>
                </a:solidFill>
                <a:latin typeface="Times New Roman"/>
                <a:ea typeface="DejaVu Sans"/>
              </a:rPr>
              <a:t> </a:t>
            </a: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 access block index within grid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</a:t>
            </a:r>
            <a:r>
              <a:rPr b="1" lang="en-GB" sz="14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threadIdx.x </a:t>
            </a: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 access thread index within block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Allocate elements to threads: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8aad00"/>
                </a:solidFill>
                <a:latin typeface="Times New Roman"/>
                <a:ea typeface="DejaVu Sans"/>
              </a:rPr>
              <a:t>int</a:t>
            </a:r>
            <a:r>
              <a:rPr b="1" lang="en-GB" sz="1400" spc="-1" strike="noStrike">
                <a:solidFill>
                  <a:srgbClr val="b9e700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index = threadIdx.x + blockIdx.x *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1" lang="en-GB" sz="1400" spc="-1" strike="noStrike">
                <a:solidFill>
                  <a:srgbClr val="ff9933"/>
                </a:solidFill>
                <a:latin typeface="Times New Roman"/>
                <a:ea typeface="DejaVu Sans"/>
              </a:rPr>
              <a:t>blockDim.x</a:t>
            </a:r>
            <a:r>
              <a:rPr b="1" lang="en-GB" sz="1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;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8" name="PlaceHolder 93"/>
          <p:cNvSpPr/>
          <p:nvPr/>
        </p:nvSpPr>
        <p:spPr>
          <a:xfrm>
            <a:off x="5508000" y="3123000"/>
            <a:ext cx="4318200" cy="20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__shared__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 declare a variable/array in shared memory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Data is shared between threads in a block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Not visible to threads in other blocks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__syncthreads()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 a barrier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to prevent data hazards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9" name="PlaceHolder 46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Review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Title 5"/>
          <p:cNvSpPr/>
          <p:nvPr/>
        </p:nvSpPr>
        <p:spPr>
          <a:xfrm>
            <a:off x="940320" y="4363200"/>
            <a:ext cx="4494240" cy="5162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800" spc="-1" strike="noStrike" cap="all">
                <a:solidFill>
                  <a:srgbClr val="ff4000"/>
                </a:solidFill>
                <a:latin typeface="Arial"/>
                <a:ea typeface="DejaVu Sans"/>
              </a:rPr>
              <a:t>M</a:t>
            </a:r>
            <a:r>
              <a:rPr b="1" lang="en-GB" sz="28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anaging </a:t>
            </a:r>
            <a:r>
              <a:rPr b="1" lang="en-GB" sz="2800" spc="-1" strike="noStrike" cap="all">
                <a:solidFill>
                  <a:srgbClr val="ff4000"/>
                </a:solidFill>
                <a:latin typeface="Arial"/>
                <a:ea typeface="DejaVu Sans"/>
              </a:rPr>
              <a:t>t</a:t>
            </a:r>
            <a:r>
              <a:rPr b="1" lang="en-GB" sz="28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he </a:t>
            </a:r>
            <a:r>
              <a:rPr b="1" lang="en-GB" sz="2800" spc="-1" strike="noStrike" cap="all">
                <a:solidFill>
                  <a:srgbClr val="ff4000"/>
                </a:solidFill>
                <a:latin typeface="Arial"/>
                <a:ea typeface="DejaVu Sans"/>
              </a:rPr>
              <a:t>D</a:t>
            </a:r>
            <a:r>
              <a:rPr b="1" lang="en-GB" sz="2800" spc="-1" strike="noStrike" cap="all">
                <a:solidFill>
                  <a:srgbClr val="000000"/>
                </a:solidFill>
                <a:latin typeface="Arial"/>
                <a:ea typeface="DejaVu Sans"/>
              </a:rPr>
              <a:t>evice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1" name="Straight Connector 77"/>
          <p:cNvSpPr/>
          <p:nvPr/>
        </p:nvSpPr>
        <p:spPr>
          <a:xfrm>
            <a:off x="6802560" y="1826280"/>
            <a:ext cx="3240" cy="290628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Straight Connector 78"/>
          <p:cNvSpPr/>
          <p:nvPr/>
        </p:nvSpPr>
        <p:spPr>
          <a:xfrm>
            <a:off x="6805800" y="181260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3" name="Straight Connector 79"/>
          <p:cNvSpPr/>
          <p:nvPr/>
        </p:nvSpPr>
        <p:spPr>
          <a:xfrm>
            <a:off x="4573440" y="1971720"/>
            <a:ext cx="223236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AutoShape 38"/>
          <p:cNvSpPr/>
          <p:nvPr/>
        </p:nvSpPr>
        <p:spPr>
          <a:xfrm>
            <a:off x="7178040" y="1647360"/>
            <a:ext cx="251820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Heterogeneous Computing</a:t>
            </a:r>
            <a:r>
              <a:rPr b="0" lang="en-US" sz="900" spc="-1" strike="noStrike">
                <a:solidFill>
                  <a:srgbClr val="ffffff"/>
                </a:solidFill>
                <a:latin typeface="Trebuchet MS"/>
                <a:ea typeface="MS PGothic"/>
              </a:rPr>
              <a:t> </a:t>
            </a:r>
            <a:endParaRPr b="0" lang="fr-FR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5" name="AutoShape 39"/>
          <p:cNvSpPr/>
          <p:nvPr/>
        </p:nvSpPr>
        <p:spPr>
          <a:xfrm>
            <a:off x="7178040" y="2012400"/>
            <a:ext cx="251820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Blocks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AutoShape 40"/>
          <p:cNvSpPr/>
          <p:nvPr/>
        </p:nvSpPr>
        <p:spPr>
          <a:xfrm>
            <a:off x="7178040" y="2377440"/>
            <a:ext cx="251820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Threads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AutoShape 41"/>
          <p:cNvSpPr/>
          <p:nvPr/>
        </p:nvSpPr>
        <p:spPr>
          <a:xfrm>
            <a:off x="7178040" y="2742120"/>
            <a:ext cx="251820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Indexing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8" name="AutoShape 42"/>
          <p:cNvSpPr/>
          <p:nvPr/>
        </p:nvSpPr>
        <p:spPr>
          <a:xfrm>
            <a:off x="7178040" y="3107520"/>
            <a:ext cx="251820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Shared memory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9" name="AutoShape 43"/>
          <p:cNvSpPr/>
          <p:nvPr/>
        </p:nvSpPr>
        <p:spPr>
          <a:xfrm>
            <a:off x="7178040" y="3472560"/>
            <a:ext cx="2518200" cy="326880"/>
          </a:xfrm>
          <a:prstGeom prst="roundRect">
            <a:avLst>
              <a:gd name="adj" fmla="val 0"/>
            </a:avLst>
          </a:prstGeom>
          <a:solidFill>
            <a:srgbClr val="4557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__syncthreads()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0" name="AutoShape 44"/>
          <p:cNvSpPr/>
          <p:nvPr/>
        </p:nvSpPr>
        <p:spPr>
          <a:xfrm>
            <a:off x="7178040" y="3837240"/>
            <a:ext cx="2518200" cy="32688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Asynchronous operation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1" name="AutoShape 45"/>
          <p:cNvSpPr/>
          <p:nvPr/>
        </p:nvSpPr>
        <p:spPr>
          <a:xfrm>
            <a:off x="7178040" y="4202280"/>
            <a:ext cx="2518200" cy="32688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Handling errors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AutoShape 46"/>
          <p:cNvSpPr/>
          <p:nvPr/>
        </p:nvSpPr>
        <p:spPr>
          <a:xfrm>
            <a:off x="7178040" y="4567320"/>
            <a:ext cx="2518200" cy="326880"/>
          </a:xfrm>
          <a:prstGeom prst="roundRect">
            <a:avLst>
              <a:gd name="adj" fmla="val 0"/>
            </a:avLst>
          </a:prstGeom>
          <a:solidFill>
            <a:srgbClr val="8aad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MS PGothic"/>
              </a:rPr>
              <a:t>Managing devices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TextBox 34"/>
          <p:cNvSpPr/>
          <p:nvPr/>
        </p:nvSpPr>
        <p:spPr>
          <a:xfrm>
            <a:off x="4585320" y="1593720"/>
            <a:ext cx="1662480" cy="45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400" spc="-1" strike="noStrike">
                <a:solidFill>
                  <a:srgbClr val="455700"/>
                </a:solidFill>
                <a:latin typeface="Trebuchet MS"/>
                <a:ea typeface="DejaVu Sans"/>
              </a:rPr>
              <a:t>CONCEPTS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4" name="Straight Connector 80"/>
          <p:cNvSpPr/>
          <p:nvPr/>
        </p:nvSpPr>
        <p:spPr>
          <a:xfrm>
            <a:off x="6804720" y="25423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5" name="Straight Connector 81"/>
          <p:cNvSpPr/>
          <p:nvPr/>
        </p:nvSpPr>
        <p:spPr>
          <a:xfrm>
            <a:off x="6805800" y="21898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6" name="Straight Connector 82"/>
          <p:cNvSpPr/>
          <p:nvPr/>
        </p:nvSpPr>
        <p:spPr>
          <a:xfrm>
            <a:off x="6804720" y="29077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Straight Connector 83"/>
          <p:cNvSpPr/>
          <p:nvPr/>
        </p:nvSpPr>
        <p:spPr>
          <a:xfrm>
            <a:off x="6805800" y="327276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8" name="Straight Connector 84"/>
          <p:cNvSpPr/>
          <p:nvPr/>
        </p:nvSpPr>
        <p:spPr>
          <a:xfrm>
            <a:off x="6805800" y="363744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Straight Connector 85"/>
          <p:cNvSpPr/>
          <p:nvPr/>
        </p:nvSpPr>
        <p:spPr>
          <a:xfrm>
            <a:off x="6805800" y="400248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0" name="Straight Connector 86"/>
          <p:cNvSpPr/>
          <p:nvPr/>
        </p:nvSpPr>
        <p:spPr>
          <a:xfrm>
            <a:off x="6805800" y="436752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Straight Connector 87"/>
          <p:cNvSpPr/>
          <p:nvPr/>
        </p:nvSpPr>
        <p:spPr>
          <a:xfrm>
            <a:off x="6805800" y="4732560"/>
            <a:ext cx="372240" cy="360"/>
          </a:xfrm>
          <a:prstGeom prst="line">
            <a:avLst/>
          </a:prstGeom>
          <a:ln w="15875">
            <a:solidFill>
              <a:srgbClr val="71737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2" name="Picture 19" descr="A circuit board&#10;&#10;Description automatically generated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735920" y="2682000"/>
            <a:ext cx="2428560" cy="1446120"/>
          </a:xfrm>
          <a:prstGeom prst="rect">
            <a:avLst/>
          </a:prstGeom>
          <a:ln w="0">
            <a:noFill/>
          </a:ln>
          <a:effectLst>
            <a:outerShdw algn="tl" blurRad="29196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883" name="" descr=""/>
          <p:cNvPicPr/>
          <p:nvPr/>
        </p:nvPicPr>
        <p:blipFill>
          <a:blip r:embed="rId3"/>
          <a:stretch/>
        </p:blipFill>
        <p:spPr>
          <a:xfrm>
            <a:off x="2322000" y="1368360"/>
            <a:ext cx="1240560" cy="111384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60"/>
          <p:cNvSpPr/>
          <p:nvPr/>
        </p:nvSpPr>
        <p:spPr>
          <a:xfrm>
            <a:off x="178200" y="1323360"/>
            <a:ext cx="9692280" cy="37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Kernel launches are </a:t>
            </a:r>
            <a:r>
              <a:rPr b="0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asynchronous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Control returns to the CPU immediately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CPU needs to synchronize before consuming the results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85" name="Table 4"/>
          <p:cNvGraphicFramePr/>
          <p:nvPr/>
        </p:nvGraphicFramePr>
        <p:xfrm>
          <a:off x="172800" y="2945160"/>
          <a:ext cx="9384480" cy="1955160"/>
        </p:xfrm>
        <a:graphic>
          <a:graphicData uri="http://schemas.openxmlformats.org/drawingml/2006/table">
            <a:tbl>
              <a:tblPr/>
              <a:tblGrid>
                <a:gridCol w="3100320"/>
                <a:gridCol w="6284520"/>
              </a:tblGrid>
              <a:tr h="865440">
                <a:tc>
                  <a:txBody>
                    <a:bodyPr lIns="75960" rIns="759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cudaMemcpy()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5960" marR="759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75960" rIns="759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Blocks the CPU until the copy is complete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Copy begins when all preceding CUDA calls have completed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5960" marR="759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11840">
                <a:tc>
                  <a:txBody>
                    <a:bodyPr lIns="75960" rIns="759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cudaMemcpyAsync()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5960" marR="759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75960" rIns="759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Asynchronous, does not block the CPU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5960" marR="759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77880">
                <a:tc>
                  <a:txBody>
                    <a:bodyPr lIns="75960" rIns="759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cudaDeviceSynchronize()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5960" marR="759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75960" rIns="759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Blocks the CPU until all preceding CUDA calls have completed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5960" marR="759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86" name="PlaceHolder 47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Coordination Host and Device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61"/>
          <p:cNvSpPr/>
          <p:nvPr/>
        </p:nvSpPr>
        <p:spPr>
          <a:xfrm>
            <a:off x="504000" y="1503000"/>
            <a:ext cx="9068760" cy="37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All CUDA API calls return an error code (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cudaError_t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Error in the API call itself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57132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Error in an earlier asynchronous operation (e.g. kernel)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Get the error code for the last error: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571320">
              <a:lnSpc>
                <a:spcPct val="100000"/>
              </a:lnSpc>
              <a:spcBef>
                <a:spcPts val="380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cudaError_t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cudaGetLastError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(void)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Get a string to describe the error: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571320">
              <a:lnSpc>
                <a:spcPct val="100000"/>
              </a:lnSpc>
              <a:spcBef>
                <a:spcPts val="380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char *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cudaGetErrorString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(cudaError_t)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571320">
              <a:lnSpc>
                <a:spcPct val="100000"/>
              </a:lnSpc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571320">
              <a:lnSpc>
                <a:spcPct val="100000"/>
              </a:lnSpc>
              <a:spcBef>
                <a:spcPts val="380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printf("%s\n", cudaGetErrorString(cudaGetLastError()));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49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Reporting Errors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9" name="" descr=""/>
          <p:cNvPicPr/>
          <p:nvPr/>
        </p:nvPicPr>
        <p:blipFill>
          <a:blip r:embed="rId1"/>
          <a:stretch/>
        </p:blipFill>
        <p:spPr>
          <a:xfrm>
            <a:off x="7236000" y="2304000"/>
            <a:ext cx="1415880" cy="141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94"/>
          <p:cNvSpPr/>
          <p:nvPr/>
        </p:nvSpPr>
        <p:spPr>
          <a:xfrm>
            <a:off x="504000" y="1323000"/>
            <a:ext cx="9572760" cy="37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78000"/>
          </a:bodyPr>
          <a:p>
            <a:pPr marL="351720" indent="-351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Application can query and select GPUs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58608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	</a:t>
            </a:r>
            <a:r>
              <a:rPr b="1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cudaGetDeviceCount</a:t>
            </a:r>
            <a:r>
              <a:rPr b="1" lang="en-GB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(int *count)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58608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	</a:t>
            </a:r>
            <a:r>
              <a:rPr b="1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cudaSetDevice</a:t>
            </a:r>
            <a:r>
              <a:rPr b="1" lang="en-GB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(int device)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58608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	</a:t>
            </a:r>
            <a:r>
              <a:rPr b="1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cudaGetDevice</a:t>
            </a:r>
            <a:r>
              <a:rPr b="1" lang="en-GB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(int *device)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58608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	</a:t>
            </a:r>
            <a:r>
              <a:rPr b="1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cudaGetDeviceProperties</a:t>
            </a:r>
            <a:r>
              <a:rPr b="1" lang="en-GB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(cudaDeviceProp *prop, int device)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586080">
              <a:lnSpc>
                <a:spcPct val="100000"/>
              </a:lnSpc>
              <a:tabLst>
                <a:tab algn="l" pos="0"/>
              </a:tabLst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marL="351720" indent="-351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Multiple threads can share a device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marL="351720" indent="-351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 single thread can manage multiple devices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58608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	</a:t>
            </a:r>
            <a:r>
              <a:rPr b="1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cudaSetDevice</a:t>
            </a:r>
            <a:r>
              <a:rPr b="1" lang="en-GB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(i)</a:t>
            </a: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to select current device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  <a:p>
            <a:pPr marL="58608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r>
              <a:rPr b="1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	</a:t>
            </a:r>
            <a:r>
              <a:rPr b="1" lang="en-GB" sz="1800" spc="-1" strike="noStrike">
                <a:solidFill>
                  <a:srgbClr val="f79646"/>
                </a:solidFill>
                <a:latin typeface="Courier New"/>
                <a:ea typeface="DejaVu Sans"/>
              </a:rPr>
              <a:t>cudaMemcpy</a:t>
            </a:r>
            <a:r>
              <a:rPr b="1" lang="en-GB" sz="1800" spc="-1" strike="noStrike">
                <a:solidFill>
                  <a:srgbClr val="000000"/>
                </a:solidFill>
                <a:latin typeface="Courier New"/>
                <a:ea typeface="DejaVu Sans"/>
              </a:rPr>
              <a:t>(…)</a:t>
            </a: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for peer-to-peer copies</a:t>
            </a:r>
            <a:r>
              <a:rPr b="0" lang="en-GB" sz="26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✝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1" name="PlaceHolder 50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Device Management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2" name="" descr=""/>
          <p:cNvPicPr/>
          <p:nvPr/>
        </p:nvPicPr>
        <p:blipFill>
          <a:blip r:embed="rId1"/>
          <a:stretch/>
        </p:blipFill>
        <p:spPr>
          <a:xfrm>
            <a:off x="7236000" y="2304000"/>
            <a:ext cx="1415880" cy="141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1360" cy="71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GPU (</a:t>
            </a:r>
            <a:r>
              <a:rPr b="0" lang="en-US" sz="2700" spc="-1" strike="noStrike">
                <a:solidFill>
                  <a:srgbClr val="ffffff"/>
                </a:solidFill>
                <a:latin typeface="Roboto"/>
              </a:rPr>
              <a:t>Graphics Processing Unit) 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8280000" y="54000"/>
            <a:ext cx="1688760" cy="1091880"/>
          </a:xfrm>
          <a:prstGeom prst="rect">
            <a:avLst/>
          </a:prstGeom>
          <a:ln w="10800">
            <a:noFill/>
          </a:ln>
        </p:spPr>
      </p:pic>
      <p:pic>
        <p:nvPicPr>
          <p:cNvPr id="190" name="Picture 22" descr="A circuit board&#10;&#10;Description automatically generated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288000" y="2232360"/>
            <a:ext cx="3627360" cy="2160360"/>
          </a:xfrm>
          <a:prstGeom prst="rect">
            <a:avLst/>
          </a:prstGeom>
          <a:ln w="0">
            <a:noFill/>
          </a:ln>
          <a:effectLst>
            <a:outerShdw algn="tl" blurRad="29196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191" name="PlaceHolder 18"/>
          <p:cNvSpPr/>
          <p:nvPr/>
        </p:nvSpPr>
        <p:spPr>
          <a:xfrm>
            <a:off x="4500000" y="2412000"/>
            <a:ext cx="5031720" cy="17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2000"/>
          </a:bodyPr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A </a:t>
            </a:r>
            <a:r>
              <a:rPr b="1" lang="en-US" sz="16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GPU</a:t>
            </a: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is uses to </a:t>
            </a:r>
            <a:r>
              <a:rPr b="1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speed up the process</a:t>
            </a: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 of creating and rendering computer graphics, designed to accelerate graphics and image processing.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It is the most important hardware.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But have later been used for </a:t>
            </a:r>
            <a:r>
              <a:rPr b="1" i="1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non-graphic calculations</a:t>
            </a: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 involving embarrassingly parallel problems due to their parallel structure.</a:t>
            </a:r>
            <a:r>
              <a:rPr b="0" lang="en-US" sz="14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057"/>
              </a:spcAf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65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95"/>
          <p:cNvSpPr/>
          <p:nvPr/>
        </p:nvSpPr>
        <p:spPr>
          <a:xfrm>
            <a:off x="504000" y="1791000"/>
            <a:ext cx="9068760" cy="342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What have we learned?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Write and launch CUDA C/C++ kernels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__global__,  blockIdx.x,  threadIdx.x,  &lt;&lt;&lt;&gt;&gt;&gt;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Manage GPU memory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cudaMalloc(),  cudaMemcpy(),  cudaFree()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Manage communication and synchronization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__shared__,  __syncthreads()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cudaMemcpy()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vs </a:t>
            </a:r>
            <a:r>
              <a:rPr b="1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cudaMemcpyAsync(),  cudaDeviceSynchronize()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5" name="" descr=""/>
          <p:cNvPicPr/>
          <p:nvPr/>
        </p:nvPicPr>
        <p:blipFill>
          <a:blip r:embed="rId1"/>
          <a:stretch/>
        </p:blipFill>
        <p:spPr>
          <a:xfrm>
            <a:off x="7236000" y="2304000"/>
            <a:ext cx="1415880" cy="141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96"/>
          <p:cNvSpPr/>
          <p:nvPr/>
        </p:nvSpPr>
        <p:spPr>
          <a:xfrm>
            <a:off x="504000" y="1143360"/>
            <a:ext cx="9068760" cy="37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</a:t>
            </a:r>
            <a:r>
              <a:rPr b="1" lang="en-GB" sz="1600" spc="-1" strike="noStrike">
                <a:solidFill>
                  <a:srgbClr val="f79646"/>
                </a:solidFill>
                <a:latin typeface="Times New Roman"/>
                <a:ea typeface="DejaVu Sans"/>
              </a:rPr>
              <a:t>compute capability </a:t>
            </a: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of a device describes its architecture, e.g.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Number of registers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Sizes of memories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Features &amp; capabilities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7" name="PlaceHolder 97"/>
          <p:cNvSpPr/>
          <p:nvPr/>
        </p:nvSpPr>
        <p:spPr>
          <a:xfrm>
            <a:off x="475560" y="4639680"/>
            <a:ext cx="9222120" cy="69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following presentations concentrate on Fermi devices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Compute Capability &gt;= 2.0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98" name="Table 1"/>
          <p:cNvGraphicFramePr/>
          <p:nvPr/>
        </p:nvGraphicFramePr>
        <p:xfrm>
          <a:off x="723960" y="2356560"/>
          <a:ext cx="8598960" cy="2215440"/>
        </p:xfrm>
        <a:graphic>
          <a:graphicData uri="http://schemas.openxmlformats.org/drawingml/2006/table">
            <a:tbl>
              <a:tblPr/>
              <a:tblGrid>
                <a:gridCol w="1446840"/>
                <a:gridCol w="5589360"/>
                <a:gridCol w="1563120"/>
              </a:tblGrid>
              <a:tr h="643320">
                <a:tc>
                  <a:txBody>
                    <a:bodyPr lIns="75960" rIns="759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Compute Capability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5960" marR="759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558ed5"/>
                      </a:solidFill>
                      <a:prstDash val="solid"/>
                    </a:lnT>
                    <a:lnB w="12240">
                      <a:solidFill>
                        <a:srgbClr val="558ed5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75960" rIns="759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Selected Features</a:t>
                      </a:r>
                      <a:br>
                        <a:rPr sz="1600"/>
                      </a:br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(see CUDA C Programming Guide for complete list)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5960" marR="759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558ed5"/>
                      </a:solidFill>
                      <a:prstDash val="solid"/>
                    </a:lnT>
                    <a:lnB w="12240">
                      <a:solidFill>
                        <a:srgbClr val="558ed5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75960" rIns="759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Tesla models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5960" marR="759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558ed5"/>
                      </a:solidFill>
                      <a:prstDash val="solid"/>
                    </a:lnT>
                    <a:lnB w="12240">
                      <a:solidFill>
                        <a:srgbClr val="558ed5"/>
                      </a:solidFill>
                      <a:prstDash val="solid"/>
                    </a:lnB>
                    <a:noFill/>
                  </a:tcPr>
                </a:tc>
              </a:tr>
              <a:tr h="411840">
                <a:tc>
                  <a:txBody>
                    <a:bodyPr lIns="75960" rIns="759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1.0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5960" marR="759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558ed5"/>
                      </a:solidFill>
                      <a:prstDash val="solid"/>
                    </a:lnT>
                    <a:lnB w="12240">
                      <a:solidFill>
                        <a:srgbClr val="8064a2"/>
                      </a:solidFill>
                      <a:prstDash val="solid"/>
                    </a:lnB>
                    <a:solidFill>
                      <a:srgbClr val="76b900">
                        <a:alpha val="50000"/>
                      </a:srgbClr>
                    </a:solidFill>
                  </a:tcPr>
                </a:tc>
                <a:tc>
                  <a:txBody>
                    <a:bodyPr lIns="75960" rIns="759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Fundamental CUDA support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5960" marR="759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558ed5"/>
                      </a:solidFill>
                      <a:prstDash val="solid"/>
                    </a:lnT>
                    <a:lnB w="12240">
                      <a:solidFill>
                        <a:srgbClr val="8064a2"/>
                      </a:solidFill>
                      <a:prstDash val="solid"/>
                    </a:lnB>
                    <a:solidFill>
                      <a:srgbClr val="76b900">
                        <a:alpha val="50000"/>
                      </a:srgbClr>
                    </a:solidFill>
                  </a:tcPr>
                </a:tc>
                <a:tc>
                  <a:txBody>
                    <a:bodyPr lIns="75960" rIns="759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870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5960" marR="759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558ed5"/>
                      </a:solidFill>
                      <a:prstDash val="solid"/>
                    </a:lnT>
                    <a:lnB w="12240">
                      <a:solidFill>
                        <a:srgbClr val="8064a2"/>
                      </a:solidFill>
                      <a:prstDash val="solid"/>
                    </a:lnB>
                    <a:solidFill>
                      <a:srgbClr val="76b900">
                        <a:alpha val="50000"/>
                      </a:srgbClr>
                    </a:solidFill>
                  </a:tcPr>
                </a:tc>
              </a:tr>
              <a:tr h="561960">
                <a:tc>
                  <a:txBody>
                    <a:bodyPr lIns="75960" rIns="759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1.3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5960" marR="759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8064a2"/>
                      </a:solidFill>
                      <a:prstDash val="solid"/>
                    </a:lnT>
                    <a:lnB w="12240">
                      <a:solidFill>
                        <a:srgbClr val="8064a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75960" rIns="759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Double precision, improved memory accesses, atomics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5960" marR="759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8064a2"/>
                      </a:solidFill>
                      <a:prstDash val="solid"/>
                    </a:lnT>
                    <a:lnB w="12240">
                      <a:solidFill>
                        <a:srgbClr val="8064a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75960" rIns="759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10-series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5960" marR="759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8064a2"/>
                      </a:solidFill>
                      <a:prstDash val="solid"/>
                    </a:lnT>
                    <a:lnB w="12240">
                      <a:solidFill>
                        <a:srgbClr val="8064a2"/>
                      </a:solidFill>
                      <a:prstDash val="solid"/>
                    </a:lnB>
                    <a:noFill/>
                  </a:tcPr>
                </a:tc>
              </a:tr>
              <a:tr h="598320">
                <a:tc>
                  <a:txBody>
                    <a:bodyPr lIns="75960" rIns="759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2.0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5960" marR="759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8064a2"/>
                      </a:solidFill>
                      <a:prstDash val="solid"/>
                    </a:lnT>
                    <a:lnB w="12240">
                      <a:solidFill>
                        <a:srgbClr val="558ed5"/>
                      </a:solidFill>
                      <a:prstDash val="solid"/>
                    </a:lnB>
                    <a:solidFill>
                      <a:srgbClr val="76b900">
                        <a:alpha val="50000"/>
                      </a:srgbClr>
                    </a:solidFill>
                  </a:tcPr>
                </a:tc>
                <a:tc>
                  <a:txBody>
                    <a:bodyPr lIns="75960" rIns="759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Caches, fused multiply-add, 3D grids, surfaces, ECC, P2P,</a:t>
                      </a:r>
                      <a:br>
                        <a:rPr sz="1600"/>
                      </a:b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concurrent kernels/copies, function pointers, recursion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5960" marR="759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8064a2"/>
                      </a:solidFill>
                      <a:prstDash val="solid"/>
                    </a:lnT>
                    <a:lnB w="12240">
                      <a:solidFill>
                        <a:srgbClr val="558ed5"/>
                      </a:solidFill>
                      <a:prstDash val="solid"/>
                    </a:lnB>
                    <a:solidFill>
                      <a:srgbClr val="76b900">
                        <a:alpha val="50000"/>
                      </a:srgbClr>
                    </a:solidFill>
                  </a:tcPr>
                </a:tc>
                <a:tc>
                  <a:txBody>
                    <a:bodyPr lIns="75960" rIns="7596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20-series</a:t>
                      </a:r>
                      <a:endParaRPr b="0" lang="fr-F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75960" marR="7596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8064a2"/>
                      </a:solidFill>
                      <a:prstDash val="solid"/>
                    </a:lnT>
                    <a:lnB w="12240">
                      <a:solidFill>
                        <a:srgbClr val="558ed5"/>
                      </a:solidFill>
                      <a:prstDash val="solid"/>
                    </a:lnB>
                    <a:solidFill>
                      <a:srgbClr val="76b90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99" name="PlaceHolder 51"/>
          <p:cNvSpPr/>
          <p:nvPr/>
        </p:nvSpPr>
        <p:spPr>
          <a:xfrm>
            <a:off x="3546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Capability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PlaceHolder 98"/>
          <p:cNvSpPr/>
          <p:nvPr/>
        </p:nvSpPr>
        <p:spPr>
          <a:xfrm>
            <a:off x="22320" y="1794960"/>
            <a:ext cx="4838040" cy="30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34272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kernel is launched as a grid of blocks of threads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79992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blockIdx and threadIdx are 3D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79992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We showed only one dimension (x)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Built-in variables: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threadIdx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blockIdx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blockDim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gridDim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1" name="Rounded Rectangle 5"/>
          <p:cNvSpPr/>
          <p:nvPr/>
        </p:nvSpPr>
        <p:spPr>
          <a:xfrm>
            <a:off x="5511960" y="1236240"/>
            <a:ext cx="3841200" cy="2458080"/>
          </a:xfrm>
          <a:prstGeom prst="roundRect">
            <a:avLst>
              <a:gd name="adj" fmla="val 2334"/>
            </a:avLst>
          </a:prstGeom>
          <a:gradFill rotWithShape="0">
            <a:gsLst>
              <a:gs pos="0">
                <a:srgbClr val="e2fabb"/>
              </a:gs>
              <a:gs pos="100000">
                <a:srgbClr val="f2fde4"/>
              </a:gs>
            </a:gsLst>
            <a:lin ang="16200000"/>
          </a:gradFill>
          <a:ln w="9525">
            <a:solidFill>
              <a:srgbClr val="86a9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808080"/>
                </a:solidFill>
                <a:latin typeface="Arial"/>
                <a:ea typeface="DejaVu Sans"/>
              </a:rPr>
              <a:t>Device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2" name="Rounded Rectangle 8"/>
          <p:cNvSpPr/>
          <p:nvPr/>
        </p:nvSpPr>
        <p:spPr>
          <a:xfrm>
            <a:off x="5925600" y="1827000"/>
            <a:ext cx="3179880" cy="1756440"/>
          </a:xfrm>
          <a:prstGeom prst="roundRect">
            <a:avLst>
              <a:gd name="adj" fmla="val 3356"/>
            </a:avLst>
          </a:prstGeom>
          <a:gradFill rotWithShape="0">
            <a:gsLst>
              <a:gs pos="0">
                <a:srgbClr val="668100"/>
              </a:gs>
              <a:gs pos="100000">
                <a:srgbClr val="85a700"/>
              </a:gs>
            </a:gsLst>
            <a:lin ang="16200000"/>
          </a:gradFill>
          <a:ln w="9525">
            <a:solidFill>
              <a:srgbClr val="86a9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Grid 1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3" name="Rounded Rectangle 9"/>
          <p:cNvSpPr/>
          <p:nvPr/>
        </p:nvSpPr>
        <p:spPr>
          <a:xfrm>
            <a:off x="6339240" y="2092320"/>
            <a:ext cx="681120" cy="522000"/>
          </a:xfrm>
          <a:prstGeom prst="roundRect">
            <a:avLst>
              <a:gd name="adj" fmla="val 8002"/>
            </a:avLst>
          </a:prstGeom>
          <a:gradFill rotWithShape="0">
            <a:gsLst>
              <a:gs pos="0">
                <a:srgbClr val="d5720f"/>
              </a:gs>
              <a:gs pos="100000">
                <a:srgbClr val="ff9429"/>
              </a:gs>
            </a:gsLst>
            <a:lin ang="16200000"/>
          </a:gradFill>
          <a:ln w="9525">
            <a:solidFill>
              <a:srgbClr val="fe952c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Block</a:t>
            </a:r>
            <a:br>
              <a:rPr sz="1400"/>
            </a:b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(0,0,0)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Rounded Rectangle 10"/>
          <p:cNvSpPr/>
          <p:nvPr/>
        </p:nvSpPr>
        <p:spPr>
          <a:xfrm>
            <a:off x="7207200" y="2092320"/>
            <a:ext cx="681120" cy="522000"/>
          </a:xfrm>
          <a:prstGeom prst="roundRect">
            <a:avLst>
              <a:gd name="adj" fmla="val 8002"/>
            </a:avLst>
          </a:prstGeom>
          <a:gradFill rotWithShape="0">
            <a:gsLst>
              <a:gs pos="0">
                <a:srgbClr val="d5720f"/>
              </a:gs>
              <a:gs pos="100000">
                <a:srgbClr val="ff9429"/>
              </a:gs>
            </a:gsLst>
            <a:lin ang="16200000"/>
          </a:gradFill>
          <a:ln w="9525">
            <a:solidFill>
              <a:srgbClr val="fe952c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Block</a:t>
            </a:r>
            <a:br>
              <a:rPr sz="1400"/>
            </a:b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(1,0,0)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Rounded Rectangle 22"/>
          <p:cNvSpPr/>
          <p:nvPr/>
        </p:nvSpPr>
        <p:spPr>
          <a:xfrm>
            <a:off x="8075520" y="2092320"/>
            <a:ext cx="681120" cy="522000"/>
          </a:xfrm>
          <a:prstGeom prst="roundRect">
            <a:avLst>
              <a:gd name="adj" fmla="val 8002"/>
            </a:avLst>
          </a:prstGeom>
          <a:gradFill rotWithShape="0">
            <a:gsLst>
              <a:gs pos="0">
                <a:srgbClr val="d5720f"/>
              </a:gs>
              <a:gs pos="100000">
                <a:srgbClr val="ff9429"/>
              </a:gs>
            </a:gsLst>
            <a:lin ang="16200000"/>
          </a:gradFill>
          <a:ln w="9525">
            <a:solidFill>
              <a:srgbClr val="fe952c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Block</a:t>
            </a:r>
            <a:br>
              <a:rPr sz="1400"/>
            </a:b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(2,0,0)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6" name="Rounded Rectangle 23"/>
          <p:cNvSpPr/>
          <p:nvPr/>
        </p:nvSpPr>
        <p:spPr>
          <a:xfrm>
            <a:off x="7207200" y="2809800"/>
            <a:ext cx="681120" cy="522000"/>
          </a:xfrm>
          <a:prstGeom prst="roundRect">
            <a:avLst>
              <a:gd name="adj" fmla="val 8002"/>
            </a:avLst>
          </a:prstGeom>
          <a:gradFill rotWithShape="0">
            <a:gsLst>
              <a:gs pos="0">
                <a:srgbClr val="d5720f"/>
              </a:gs>
              <a:gs pos="100000">
                <a:srgbClr val="ff9429"/>
              </a:gs>
            </a:gsLst>
            <a:lin ang="16200000"/>
          </a:gradFill>
          <a:ln w="9525">
            <a:solidFill>
              <a:srgbClr val="fe952c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Block</a:t>
            </a:r>
            <a:br>
              <a:rPr sz="1400"/>
            </a:b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(1,1,0)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7" name="Rounded Rectangle 24"/>
          <p:cNvSpPr/>
          <p:nvPr/>
        </p:nvSpPr>
        <p:spPr>
          <a:xfrm>
            <a:off x="8075520" y="2809800"/>
            <a:ext cx="681120" cy="522000"/>
          </a:xfrm>
          <a:prstGeom prst="roundRect">
            <a:avLst>
              <a:gd name="adj" fmla="val 8002"/>
            </a:avLst>
          </a:prstGeom>
          <a:gradFill rotWithShape="0">
            <a:gsLst>
              <a:gs pos="0">
                <a:srgbClr val="d5720f"/>
              </a:gs>
              <a:gs pos="100000">
                <a:srgbClr val="ff9429"/>
              </a:gs>
            </a:gsLst>
            <a:lin ang="16200000"/>
          </a:gradFill>
          <a:ln w="9525">
            <a:solidFill>
              <a:srgbClr val="fe952c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Block</a:t>
            </a:r>
            <a:br>
              <a:rPr sz="1400"/>
            </a:b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(2,1,0)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8" name="Straight Connector 88"/>
          <p:cNvSpPr/>
          <p:nvPr/>
        </p:nvSpPr>
        <p:spPr>
          <a:xfrm flipH="1">
            <a:off x="5925240" y="2807280"/>
            <a:ext cx="413640" cy="826920"/>
          </a:xfrm>
          <a:prstGeom prst="line">
            <a:avLst/>
          </a:prstGeom>
          <a:ln w="28575">
            <a:solidFill>
              <a:srgbClr val="262626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Straight Connector 89"/>
          <p:cNvSpPr/>
          <p:nvPr/>
        </p:nvSpPr>
        <p:spPr>
          <a:xfrm>
            <a:off x="7014960" y="2807280"/>
            <a:ext cx="1639080" cy="826920"/>
          </a:xfrm>
          <a:prstGeom prst="line">
            <a:avLst/>
          </a:prstGeom>
          <a:ln w="28575">
            <a:solidFill>
              <a:srgbClr val="262626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Straight Connector 90"/>
          <p:cNvSpPr/>
          <p:nvPr/>
        </p:nvSpPr>
        <p:spPr>
          <a:xfrm flipH="1">
            <a:off x="5883840" y="3303360"/>
            <a:ext cx="485280" cy="1846080"/>
          </a:xfrm>
          <a:prstGeom prst="line">
            <a:avLst/>
          </a:prstGeom>
          <a:ln w="28575">
            <a:solidFill>
              <a:srgbClr val="262626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" name="Straight Connector 91"/>
          <p:cNvSpPr/>
          <p:nvPr/>
        </p:nvSpPr>
        <p:spPr>
          <a:xfrm>
            <a:off x="7014960" y="3303360"/>
            <a:ext cx="1639080" cy="1902240"/>
          </a:xfrm>
          <a:prstGeom prst="line">
            <a:avLst/>
          </a:prstGeom>
          <a:ln w="28575">
            <a:solidFill>
              <a:srgbClr val="262626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2" name="Rounded Rectangle 25"/>
          <p:cNvSpPr/>
          <p:nvPr/>
        </p:nvSpPr>
        <p:spPr>
          <a:xfrm>
            <a:off x="6339240" y="2809800"/>
            <a:ext cx="681120" cy="522000"/>
          </a:xfrm>
          <a:prstGeom prst="roundRect">
            <a:avLst>
              <a:gd name="adj" fmla="val 8002"/>
            </a:avLst>
          </a:prstGeom>
          <a:gradFill rotWithShape="0">
            <a:gsLst>
              <a:gs pos="0">
                <a:srgbClr val="d5720f"/>
              </a:gs>
              <a:gs pos="100000">
                <a:srgbClr val="ff9429"/>
              </a:gs>
            </a:gsLst>
            <a:lin ang="16200000"/>
          </a:gradFill>
          <a:ln w="9525">
            <a:solidFill>
              <a:srgbClr val="fe952c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Block</a:t>
            </a:r>
            <a:br>
              <a:rPr sz="1400"/>
            </a:b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(0,1,0)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Rounded Rectangle 26"/>
          <p:cNvSpPr/>
          <p:nvPr/>
        </p:nvSpPr>
        <p:spPr>
          <a:xfrm>
            <a:off x="5842800" y="3742920"/>
            <a:ext cx="2890080" cy="1546920"/>
          </a:xfrm>
          <a:prstGeom prst="roundRect">
            <a:avLst>
              <a:gd name="adj" fmla="val 3238"/>
            </a:avLst>
          </a:prstGeom>
          <a:gradFill rotWithShape="0">
            <a:gsLst>
              <a:gs pos="0">
                <a:srgbClr val="d5720f"/>
              </a:gs>
              <a:gs pos="100000">
                <a:srgbClr val="ff9429"/>
              </a:gs>
            </a:gsLst>
            <a:lin ang="16200000"/>
          </a:gradFill>
          <a:ln w="9525">
            <a:solidFill>
              <a:srgbClr val="fe952c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262626"/>
                </a:solidFill>
                <a:latin typeface="Arial"/>
                <a:ea typeface="DejaVu Sans"/>
              </a:rPr>
              <a:t>Block (1,1,0)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914" name="Table 5"/>
          <p:cNvGraphicFramePr/>
          <p:nvPr/>
        </p:nvGraphicFramePr>
        <p:xfrm>
          <a:off x="5987520" y="4025160"/>
          <a:ext cx="2603880" cy="1338480"/>
        </p:xfrm>
        <a:graphic>
          <a:graphicData uri="http://schemas.openxmlformats.org/drawingml/2006/table">
            <a:tbl>
              <a:tblPr>
                <a:effectLst>
                  <a:outerShdw dist="20160" dir="5400000" blurRad="39960" rotWithShape="0">
                    <a:srgbClr val="000000">
                      <a:alpha val="38000"/>
                    </a:srgbClr>
                  </a:outerShdw>
                </a:effectLst>
              </a:tblPr>
              <a:tblGrid>
                <a:gridCol w="520560"/>
                <a:gridCol w="520560"/>
                <a:gridCol w="520560"/>
                <a:gridCol w="520560"/>
                <a:gridCol w="522000"/>
              </a:tblGrid>
              <a:tr h="669240">
                <a:tc>
                  <a:txBody>
                    <a:bodyPr lIns="75960" rIns="75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Thread</a:t>
                      </a:r>
                      <a:br>
                        <a:rPr sz="1000"/>
                      </a:b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(0,0,0)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960" marR="75960">
                    <a:lnL w="9360">
                      <a:solidFill>
                        <a:srgbClr val="a6a6a6"/>
                      </a:solidFill>
                      <a:prstDash val="solid"/>
                    </a:lnL>
                    <a:lnR w="9360">
                      <a:solidFill>
                        <a:srgbClr val="a6a6a6"/>
                      </a:solidFill>
                      <a:prstDash val="solid"/>
                    </a:lnR>
                    <a:lnT w="9360">
                      <a:solidFill>
                        <a:srgbClr val="a6a6a6"/>
                      </a:solidFill>
                      <a:prstDash val="solid"/>
                    </a:lnT>
                    <a:lnB w="9360">
                      <a:solidFill>
                        <a:srgbClr val="a6a6a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75960" rIns="75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Thread</a:t>
                      </a:r>
                      <a:br>
                        <a:rPr sz="1000"/>
                      </a:b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(1,0,0)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960" marR="75960">
                    <a:lnL w="9360">
                      <a:solidFill>
                        <a:srgbClr val="a6a6a6"/>
                      </a:solidFill>
                      <a:prstDash val="solid"/>
                    </a:lnL>
                    <a:lnR w="9360">
                      <a:solidFill>
                        <a:srgbClr val="a6a6a6"/>
                      </a:solidFill>
                      <a:prstDash val="solid"/>
                    </a:lnR>
                    <a:lnT w="9360">
                      <a:solidFill>
                        <a:srgbClr val="a6a6a6"/>
                      </a:solidFill>
                      <a:prstDash val="solid"/>
                    </a:lnT>
                    <a:lnB w="9360">
                      <a:solidFill>
                        <a:srgbClr val="a6a6a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75960" rIns="75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Thread</a:t>
                      </a:r>
                      <a:br>
                        <a:rPr sz="1000"/>
                      </a:b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(2,0,0)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960" marR="75960">
                    <a:lnL w="9360">
                      <a:solidFill>
                        <a:srgbClr val="a6a6a6"/>
                      </a:solidFill>
                      <a:prstDash val="solid"/>
                    </a:lnL>
                    <a:lnR w="9360">
                      <a:solidFill>
                        <a:srgbClr val="a6a6a6"/>
                      </a:solidFill>
                      <a:prstDash val="solid"/>
                    </a:lnR>
                    <a:lnT w="9360">
                      <a:solidFill>
                        <a:srgbClr val="a6a6a6"/>
                      </a:solidFill>
                      <a:prstDash val="solid"/>
                    </a:lnT>
                    <a:lnB w="9360">
                      <a:solidFill>
                        <a:srgbClr val="a6a6a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75960" rIns="75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Thread</a:t>
                      </a:r>
                      <a:br>
                        <a:rPr sz="1000"/>
                      </a:b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(3,0,0)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960" marR="75960">
                    <a:lnL w="9360">
                      <a:solidFill>
                        <a:srgbClr val="a6a6a6"/>
                      </a:solidFill>
                      <a:prstDash val="solid"/>
                    </a:lnL>
                    <a:lnR w="9360">
                      <a:solidFill>
                        <a:srgbClr val="a6a6a6"/>
                      </a:solidFill>
                      <a:prstDash val="solid"/>
                    </a:lnR>
                    <a:lnT w="9360">
                      <a:solidFill>
                        <a:srgbClr val="a6a6a6"/>
                      </a:solidFill>
                      <a:prstDash val="solid"/>
                    </a:lnT>
                    <a:lnB w="9360">
                      <a:solidFill>
                        <a:srgbClr val="a6a6a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75960" rIns="75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Thread</a:t>
                      </a:r>
                      <a:br>
                        <a:rPr sz="1000"/>
                      </a:b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(4,0,0)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960" marR="75960">
                    <a:lnL w="9360">
                      <a:solidFill>
                        <a:srgbClr val="a6a6a6"/>
                      </a:solidFill>
                      <a:prstDash val="solid"/>
                    </a:lnL>
                    <a:lnR w="9360">
                      <a:solidFill>
                        <a:srgbClr val="a6a6a6"/>
                      </a:solidFill>
                      <a:prstDash val="solid"/>
                    </a:lnR>
                    <a:lnT w="9360">
                      <a:solidFill>
                        <a:srgbClr val="a6a6a6"/>
                      </a:solidFill>
                      <a:prstDash val="solid"/>
                    </a:lnT>
                    <a:lnB w="9360">
                      <a:solidFill>
                        <a:srgbClr val="a6a6a6"/>
                      </a:solidFill>
                      <a:prstDash val="solid"/>
                    </a:lnB>
                    <a:noFill/>
                  </a:tcPr>
                </a:tc>
              </a:tr>
              <a:tr h="669240">
                <a:tc>
                  <a:txBody>
                    <a:bodyPr lIns="75960" rIns="75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Thread</a:t>
                      </a:r>
                      <a:br>
                        <a:rPr sz="1000"/>
                      </a:b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(0,1,0)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960" marR="75960">
                    <a:lnL w="9360">
                      <a:solidFill>
                        <a:srgbClr val="a6a6a6"/>
                      </a:solidFill>
                      <a:prstDash val="solid"/>
                    </a:lnL>
                    <a:lnR w="9360">
                      <a:solidFill>
                        <a:srgbClr val="a6a6a6"/>
                      </a:solidFill>
                      <a:prstDash val="solid"/>
                    </a:lnR>
                    <a:lnT w="9360">
                      <a:solidFill>
                        <a:srgbClr val="a6a6a6"/>
                      </a:solidFill>
                      <a:prstDash val="solid"/>
                    </a:lnT>
                    <a:lnB w="9360">
                      <a:solidFill>
                        <a:srgbClr val="a6a6a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75960" rIns="75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Thread</a:t>
                      </a:r>
                      <a:br>
                        <a:rPr sz="1000"/>
                      </a:b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(1,1,0)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960" marR="75960">
                    <a:lnL w="9360">
                      <a:solidFill>
                        <a:srgbClr val="a6a6a6"/>
                      </a:solidFill>
                      <a:prstDash val="solid"/>
                    </a:lnL>
                    <a:lnR w="9360">
                      <a:solidFill>
                        <a:srgbClr val="a6a6a6"/>
                      </a:solidFill>
                      <a:prstDash val="solid"/>
                    </a:lnR>
                    <a:lnT w="9360">
                      <a:solidFill>
                        <a:srgbClr val="a6a6a6"/>
                      </a:solidFill>
                      <a:prstDash val="solid"/>
                    </a:lnT>
                    <a:lnB w="9360">
                      <a:solidFill>
                        <a:srgbClr val="a6a6a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75960" rIns="75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Thread</a:t>
                      </a:r>
                      <a:br>
                        <a:rPr sz="1000"/>
                      </a:b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(2,1,0)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960" marR="75960">
                    <a:lnL w="9360">
                      <a:solidFill>
                        <a:srgbClr val="a6a6a6"/>
                      </a:solidFill>
                      <a:prstDash val="solid"/>
                    </a:lnL>
                    <a:lnR w="9360">
                      <a:solidFill>
                        <a:srgbClr val="a6a6a6"/>
                      </a:solidFill>
                      <a:prstDash val="solid"/>
                    </a:lnR>
                    <a:lnT w="9360">
                      <a:solidFill>
                        <a:srgbClr val="a6a6a6"/>
                      </a:solidFill>
                      <a:prstDash val="solid"/>
                    </a:lnT>
                    <a:lnB w="9360">
                      <a:solidFill>
                        <a:srgbClr val="a6a6a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75960" rIns="75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Thread</a:t>
                      </a:r>
                      <a:br>
                        <a:rPr sz="1000"/>
                      </a:b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(3,1,0)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960" marR="75960">
                    <a:lnL w="9360">
                      <a:solidFill>
                        <a:srgbClr val="a6a6a6"/>
                      </a:solidFill>
                      <a:prstDash val="solid"/>
                    </a:lnL>
                    <a:lnR w="9360">
                      <a:solidFill>
                        <a:srgbClr val="a6a6a6"/>
                      </a:solidFill>
                      <a:prstDash val="solid"/>
                    </a:lnR>
                    <a:lnT w="9360">
                      <a:solidFill>
                        <a:srgbClr val="a6a6a6"/>
                      </a:solidFill>
                      <a:prstDash val="solid"/>
                    </a:lnT>
                    <a:lnB w="9360">
                      <a:solidFill>
                        <a:srgbClr val="a6a6a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75960" rIns="75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Thread</a:t>
                      </a:r>
                      <a:br>
                        <a:rPr sz="1000"/>
                      </a:br>
                      <a:r>
                        <a:rPr b="0" lang="en-GB" sz="10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(4,1,0)</a:t>
                      </a:r>
                      <a:endParaRPr b="0" lang="fr-FR" sz="1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75960" marR="75960">
                    <a:lnL w="9360">
                      <a:solidFill>
                        <a:srgbClr val="a6a6a6"/>
                      </a:solidFill>
                      <a:prstDash val="solid"/>
                    </a:lnL>
                    <a:lnR w="9360">
                      <a:solidFill>
                        <a:srgbClr val="a6a6a6"/>
                      </a:solidFill>
                      <a:prstDash val="solid"/>
                    </a:lnR>
                    <a:lnT w="9360">
                      <a:solidFill>
                        <a:srgbClr val="a6a6a6"/>
                      </a:solidFill>
                      <a:prstDash val="solid"/>
                    </a:lnT>
                    <a:lnB w="9360">
                      <a:solidFill>
                        <a:srgbClr val="a6a6a6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15" name="PlaceHolder 52"/>
          <p:cNvSpPr/>
          <p:nvPr/>
        </p:nvSpPr>
        <p:spPr>
          <a:xfrm>
            <a:off x="3546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IDs and Dimension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6" name="" descr=""/>
          <p:cNvPicPr/>
          <p:nvPr/>
        </p:nvPicPr>
        <p:blipFill>
          <a:blip r:embed="rId1"/>
          <a:stretch/>
        </p:blipFill>
        <p:spPr>
          <a:xfrm>
            <a:off x="8961120" y="108720"/>
            <a:ext cx="954720" cy="95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99"/>
          <p:cNvSpPr/>
          <p:nvPr/>
        </p:nvSpPr>
        <p:spPr>
          <a:xfrm>
            <a:off x="612000" y="1431000"/>
            <a:ext cx="9068760" cy="37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Read-only object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Dedicated cache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Dedicated filtering hardware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57132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(Linear, bilinear, trilinear)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571320">
              <a:lnSpc>
                <a:spcPct val="100000"/>
              </a:lnSpc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Addressable as 1D, 2D or 3D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Out-of-bounds address handling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57132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(Wrap, clamp)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TextBox 35"/>
          <p:cNvSpPr/>
          <p:nvPr/>
        </p:nvSpPr>
        <p:spPr>
          <a:xfrm>
            <a:off x="5486040" y="2091240"/>
            <a:ext cx="31392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b9e700"/>
                </a:solidFill>
                <a:latin typeface="Trebuchet MS"/>
                <a:ea typeface="DejaVu Sans"/>
              </a:rPr>
              <a:t>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TextBox 36"/>
          <p:cNvSpPr/>
          <p:nvPr/>
        </p:nvSpPr>
        <p:spPr>
          <a:xfrm>
            <a:off x="6106320" y="2091240"/>
            <a:ext cx="31392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b9e700"/>
                </a:solidFill>
                <a:latin typeface="Trebuchet MS"/>
                <a:ea typeface="DejaVu Sans"/>
              </a:rPr>
              <a:t>1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0" name="TextBox 37"/>
          <p:cNvSpPr/>
          <p:nvPr/>
        </p:nvSpPr>
        <p:spPr>
          <a:xfrm>
            <a:off x="6751440" y="2091240"/>
            <a:ext cx="31392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b9e700"/>
                </a:solidFill>
                <a:latin typeface="Trebuchet MS"/>
                <a:ea typeface="DejaVu Sans"/>
              </a:rPr>
              <a:t>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" name="TextBox 38"/>
          <p:cNvSpPr/>
          <p:nvPr/>
        </p:nvSpPr>
        <p:spPr>
          <a:xfrm>
            <a:off x="7445880" y="2091240"/>
            <a:ext cx="31392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b9e700"/>
                </a:solidFill>
                <a:latin typeface="Trebuchet MS"/>
                <a:ea typeface="DejaVu Sans"/>
              </a:rPr>
              <a:t>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2" name="Rounded Rectangle 4"/>
          <p:cNvSpPr/>
          <p:nvPr/>
        </p:nvSpPr>
        <p:spPr>
          <a:xfrm>
            <a:off x="5614920" y="2459880"/>
            <a:ext cx="2642040" cy="1319400"/>
          </a:xfrm>
          <a:prstGeom prst="roundRect">
            <a:avLst>
              <a:gd name="adj" fmla="val 2557"/>
            </a:avLst>
          </a:prstGeom>
          <a:gradFill rotWithShape="0">
            <a:gsLst>
              <a:gs pos="0">
                <a:srgbClr val="e2fabb"/>
              </a:gs>
              <a:gs pos="100000">
                <a:srgbClr val="f2fde4"/>
              </a:gs>
            </a:gsLst>
            <a:lin ang="16200000"/>
          </a:gradFill>
          <a:ln w="9525">
            <a:solidFill>
              <a:srgbClr val="86a9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3" name="Straight Connector 55"/>
          <p:cNvSpPr/>
          <p:nvPr/>
        </p:nvSpPr>
        <p:spPr>
          <a:xfrm>
            <a:off x="6275880" y="2459880"/>
            <a:ext cx="360" cy="1323000"/>
          </a:xfrm>
          <a:prstGeom prst="line">
            <a:avLst/>
          </a:prstGeom>
          <a:ln w="9525">
            <a:solidFill>
              <a:srgbClr val="86a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Straight Connector 56"/>
          <p:cNvSpPr/>
          <p:nvPr/>
        </p:nvSpPr>
        <p:spPr>
          <a:xfrm>
            <a:off x="7598880" y="2459880"/>
            <a:ext cx="360" cy="1323000"/>
          </a:xfrm>
          <a:prstGeom prst="line">
            <a:avLst/>
          </a:prstGeom>
          <a:ln w="9525">
            <a:solidFill>
              <a:srgbClr val="86a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5" name="Straight Connector 57"/>
          <p:cNvSpPr/>
          <p:nvPr/>
        </p:nvSpPr>
        <p:spPr>
          <a:xfrm>
            <a:off x="5614560" y="3121560"/>
            <a:ext cx="2646000" cy="360"/>
          </a:xfrm>
          <a:prstGeom prst="line">
            <a:avLst/>
          </a:prstGeom>
          <a:ln w="9525">
            <a:solidFill>
              <a:srgbClr val="86a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6" name="Oval 3"/>
          <p:cNvSpPr/>
          <p:nvPr/>
        </p:nvSpPr>
        <p:spPr>
          <a:xfrm>
            <a:off x="7144920" y="2666520"/>
            <a:ext cx="244080" cy="244080"/>
          </a:xfrm>
          <a:prstGeom prst="ellipse">
            <a:avLst/>
          </a:prstGeom>
          <a:gradFill rotWithShape="0">
            <a:gsLst>
              <a:gs pos="0">
                <a:srgbClr val="d5720f"/>
              </a:gs>
              <a:gs pos="100000">
                <a:srgbClr val="ff9429"/>
              </a:gs>
            </a:gsLst>
            <a:lin ang="16200000"/>
          </a:gradFill>
          <a:ln w="9525">
            <a:solidFill>
              <a:srgbClr val="fe952c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7" name="TextBox 39"/>
          <p:cNvSpPr/>
          <p:nvPr/>
        </p:nvSpPr>
        <p:spPr>
          <a:xfrm>
            <a:off x="5302440" y="2314440"/>
            <a:ext cx="31392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b9e700"/>
                </a:solidFill>
                <a:latin typeface="Trebuchet MS"/>
                <a:ea typeface="DejaVu Sans"/>
              </a:rPr>
              <a:t>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8" name="TextBox 40"/>
          <p:cNvSpPr/>
          <p:nvPr/>
        </p:nvSpPr>
        <p:spPr>
          <a:xfrm>
            <a:off x="5309280" y="2946960"/>
            <a:ext cx="31392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b9e700"/>
                </a:solidFill>
                <a:latin typeface="Trebuchet MS"/>
                <a:ea typeface="DejaVu Sans"/>
              </a:rPr>
              <a:t>1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9" name="TextBox 41"/>
          <p:cNvSpPr/>
          <p:nvPr/>
        </p:nvSpPr>
        <p:spPr>
          <a:xfrm>
            <a:off x="5302440" y="3624480"/>
            <a:ext cx="31392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b9e700"/>
                </a:solidFill>
                <a:latin typeface="Trebuchet MS"/>
                <a:ea typeface="DejaVu Sans"/>
              </a:rPr>
              <a:t>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0" name="Oval 4"/>
          <p:cNvSpPr/>
          <p:nvPr/>
        </p:nvSpPr>
        <p:spPr>
          <a:xfrm>
            <a:off x="6152040" y="2997360"/>
            <a:ext cx="244080" cy="244080"/>
          </a:xfrm>
          <a:prstGeom prst="ellipse">
            <a:avLst/>
          </a:prstGeom>
          <a:gradFill rotWithShape="0">
            <a:gsLst>
              <a:gs pos="0">
                <a:srgbClr val="15a9a9"/>
              </a:gs>
              <a:gs pos="100000">
                <a:srgbClr val="1bdbdb"/>
              </a:gs>
            </a:gsLst>
            <a:lin ang="16200000"/>
          </a:gradFill>
          <a:ln w="9525">
            <a:solidFill>
              <a:srgbClr val="2dcbc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1" name="TextBox 42"/>
          <p:cNvSpPr/>
          <p:nvPr/>
        </p:nvSpPr>
        <p:spPr>
          <a:xfrm>
            <a:off x="8040960" y="2091240"/>
            <a:ext cx="31392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b9e700"/>
                </a:solidFill>
                <a:latin typeface="Trebuchet MS"/>
                <a:ea typeface="DejaVu Sans"/>
              </a:rPr>
              <a:t>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2" name="Straight Connector 68"/>
          <p:cNvSpPr/>
          <p:nvPr/>
        </p:nvSpPr>
        <p:spPr>
          <a:xfrm>
            <a:off x="6937200" y="2459880"/>
            <a:ext cx="360" cy="1323000"/>
          </a:xfrm>
          <a:prstGeom prst="line">
            <a:avLst/>
          </a:prstGeom>
          <a:ln w="9525">
            <a:solidFill>
              <a:srgbClr val="86a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3" name="TextBox 43"/>
          <p:cNvSpPr/>
          <p:nvPr/>
        </p:nvSpPr>
        <p:spPr>
          <a:xfrm>
            <a:off x="8244360" y="3107160"/>
            <a:ext cx="120384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ff9933"/>
                </a:solidFill>
                <a:latin typeface="Trebuchet MS"/>
                <a:ea typeface="DejaVu Sans"/>
              </a:rPr>
              <a:t>(2.5, 0.5)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4" name="TextBox 63"/>
          <p:cNvSpPr/>
          <p:nvPr/>
        </p:nvSpPr>
        <p:spPr>
          <a:xfrm>
            <a:off x="8244360" y="3446280"/>
            <a:ext cx="120384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33cccc"/>
                </a:solidFill>
                <a:latin typeface="Trebuchet MS"/>
                <a:ea typeface="DejaVu Sans"/>
              </a:rPr>
              <a:t>(1.0, 1.0)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5" name="Straight Connector 92"/>
          <p:cNvSpPr/>
          <p:nvPr/>
        </p:nvSpPr>
        <p:spPr>
          <a:xfrm>
            <a:off x="7356240" y="2878560"/>
            <a:ext cx="820440" cy="380880"/>
          </a:xfrm>
          <a:prstGeom prst="line">
            <a:avLst/>
          </a:prstGeom>
          <a:ln w="9525">
            <a:solidFill>
              <a:srgbClr val="fe952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6" name="Straight Connector 93"/>
          <p:cNvSpPr/>
          <p:nvPr/>
        </p:nvSpPr>
        <p:spPr>
          <a:xfrm>
            <a:off x="6363360" y="3209400"/>
            <a:ext cx="1812960" cy="389520"/>
          </a:xfrm>
          <a:prstGeom prst="line">
            <a:avLst/>
          </a:prstGeom>
          <a:ln w="9525">
            <a:solidFill>
              <a:srgbClr val="2dcbc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7" name="PlaceHolder 53"/>
          <p:cNvSpPr/>
          <p:nvPr/>
        </p:nvSpPr>
        <p:spPr>
          <a:xfrm>
            <a:off x="3546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Textures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8" name="" descr=""/>
          <p:cNvPicPr/>
          <p:nvPr/>
        </p:nvPicPr>
        <p:blipFill>
          <a:blip r:embed="rId1"/>
          <a:stretch/>
        </p:blipFill>
        <p:spPr>
          <a:xfrm>
            <a:off x="8961120" y="108720"/>
            <a:ext cx="954720" cy="95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"/>
          <p:cNvSpPr/>
          <p:nvPr/>
        </p:nvSpPr>
        <p:spPr>
          <a:xfrm>
            <a:off x="2160000" y="2808000"/>
            <a:ext cx="6473160" cy="142236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3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C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UDA API Examples ?  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0" name="" descr=""/>
          <p:cNvPicPr/>
          <p:nvPr/>
        </p:nvPicPr>
        <p:blipFill>
          <a:blip r:embed="rId1"/>
          <a:stretch/>
        </p:blipFill>
        <p:spPr>
          <a:xfrm>
            <a:off x="2160000" y="2484720"/>
            <a:ext cx="1419120" cy="140292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bababa"/>
            </a:outerShdw>
          </a:effectLst>
        </p:spPr>
      </p:pic>
      <p:pic>
        <p:nvPicPr>
          <p:cNvPr id="941" name="" descr=""/>
          <p:cNvPicPr/>
          <p:nvPr/>
        </p:nvPicPr>
        <p:blipFill>
          <a:blip r:embed="rId2"/>
          <a:stretch/>
        </p:blipFill>
        <p:spPr>
          <a:xfrm>
            <a:off x="7325280" y="2509200"/>
            <a:ext cx="1170360" cy="1121040"/>
          </a:xfrm>
          <a:prstGeom prst="rect">
            <a:avLst/>
          </a:prstGeom>
          <a:ln w="0">
            <a:noFill/>
          </a:ln>
        </p:spPr>
      </p:pic>
      <p:pic>
        <p:nvPicPr>
          <p:cNvPr id="942" name="Cycles- 2" descr=""/>
          <p:cNvPicPr/>
          <p:nvPr/>
        </p:nvPicPr>
        <p:blipFill>
          <a:blip r:embed="rId3"/>
          <a:stretch/>
        </p:blipFill>
        <p:spPr>
          <a:xfrm>
            <a:off x="7063200" y="2193120"/>
            <a:ext cx="1716120" cy="169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" descr=""/>
          <p:cNvPicPr/>
          <p:nvPr/>
        </p:nvPicPr>
        <p:blipFill>
          <a:blip r:embed="rId1"/>
          <a:stretch/>
        </p:blipFill>
        <p:spPr>
          <a:xfrm>
            <a:off x="1439640" y="1274760"/>
            <a:ext cx="6839280" cy="3962880"/>
          </a:xfrm>
          <a:prstGeom prst="rect">
            <a:avLst/>
          </a:prstGeom>
          <a:ln w="0">
            <a:noFill/>
          </a:ln>
        </p:spPr>
      </p:pic>
      <p:sp>
        <p:nvSpPr>
          <p:cNvPr id="944" name="PlaceHolder 19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Which GPU do I have ?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" descr=""/>
          <p:cNvPicPr/>
          <p:nvPr/>
        </p:nvPicPr>
        <p:blipFill>
          <a:blip r:embed="rId1"/>
          <a:stretch/>
        </p:blipFill>
        <p:spPr>
          <a:xfrm>
            <a:off x="1980000" y="1465200"/>
            <a:ext cx="6298200" cy="3573720"/>
          </a:xfrm>
          <a:prstGeom prst="rect">
            <a:avLst/>
          </a:prstGeom>
          <a:ln w="0">
            <a:noFill/>
          </a:ln>
        </p:spPr>
      </p:pic>
      <p:sp>
        <p:nvSpPr>
          <p:cNvPr id="946" name="PlaceHolder 4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“Timing with CUDA Event API»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" descr=""/>
          <p:cNvPicPr/>
          <p:nvPr/>
        </p:nvPicPr>
        <p:blipFill>
          <a:blip r:embed="rId1"/>
          <a:stretch/>
        </p:blipFill>
        <p:spPr>
          <a:xfrm>
            <a:off x="1975680" y="1440000"/>
            <a:ext cx="6303240" cy="3761640"/>
          </a:xfrm>
          <a:prstGeom prst="rect">
            <a:avLst/>
          </a:prstGeom>
          <a:ln w="0">
            <a:noFill/>
          </a:ln>
        </p:spPr>
      </p:pic>
      <p:sp>
        <p:nvSpPr>
          <p:cNvPr id="948" name="PlaceHolder 20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“Memory Allocations / Copies»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" descr=""/>
          <p:cNvPicPr/>
          <p:nvPr/>
        </p:nvPicPr>
        <p:blipFill>
          <a:blip r:embed="rId1"/>
          <a:stretch/>
        </p:blipFill>
        <p:spPr>
          <a:xfrm>
            <a:off x="1746360" y="1404360"/>
            <a:ext cx="6208560" cy="3828240"/>
          </a:xfrm>
          <a:prstGeom prst="rect">
            <a:avLst/>
          </a:prstGeom>
          <a:ln w="0">
            <a:noFill/>
          </a:ln>
        </p:spPr>
      </p:pic>
      <p:sp>
        <p:nvSpPr>
          <p:cNvPr id="950" name="PlaceHolder 22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“Basic Memory Methods»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" descr=""/>
          <p:cNvPicPr/>
          <p:nvPr/>
        </p:nvPicPr>
        <p:blipFill>
          <a:blip r:embed="rId1"/>
          <a:stretch/>
        </p:blipFill>
        <p:spPr>
          <a:xfrm>
            <a:off x="1440000" y="1324800"/>
            <a:ext cx="6422040" cy="3879360"/>
          </a:xfrm>
          <a:prstGeom prst="rect">
            <a:avLst/>
          </a:prstGeom>
          <a:ln w="0">
            <a:noFill/>
          </a:ln>
        </p:spPr>
      </p:pic>
      <p:sp>
        <p:nvSpPr>
          <p:cNvPr id="952" name="PlaceHolder 23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“Kernel»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/>
          </p:nvPr>
        </p:nvSpPr>
        <p:spPr>
          <a:xfrm>
            <a:off x="504000" y="1755000"/>
            <a:ext cx="9069120" cy="299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宋体"/>
              </a:rPr>
              <a:t>General Purpose computation using GPU in applications other than 3D graphics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宋体"/>
              </a:rPr>
              <a:t>GPU accelerates critical path of application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宋体"/>
              </a:rPr>
              <a:t>Data parallel algorithms leverage GPU attributes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宋体"/>
              </a:rPr>
              <a:t>Large data arrays, streaming throughput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宋体"/>
              </a:rPr>
              <a:t>Fine-grain SIMD parallelism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宋体"/>
              </a:rPr>
              <a:t>Low-latency floating point (FP) computation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宋体"/>
              </a:rPr>
              <a:t>Applications – see </a:t>
            </a:r>
            <a:r>
              <a:rPr b="0" lang="en-US" sz="1600" spc="-1" strike="noStrike">
                <a:solidFill>
                  <a:srgbClr val="1f497d"/>
                </a:solidFill>
                <a:latin typeface="Times New Roman"/>
                <a:ea typeface="宋体"/>
              </a:rPr>
              <a:t>//GPGPU.org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宋体"/>
              </a:rPr>
              <a:t>Game effects (FX) physics, image processing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宋体"/>
              </a:rPr>
              <a:t>Physical modeling, computational engineering, matrix algebra, convolution, correlation, sorting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72"/>
          <p:cNvSpPr/>
          <p:nvPr/>
        </p:nvSpPr>
        <p:spPr>
          <a:xfrm>
            <a:off x="360720" y="22572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What is GPGPU ?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" descr=""/>
          <p:cNvPicPr/>
          <p:nvPr/>
        </p:nvPicPr>
        <p:blipFill>
          <a:blip r:embed="rId1"/>
          <a:stretch/>
        </p:blipFill>
        <p:spPr>
          <a:xfrm>
            <a:off x="1980000" y="1260000"/>
            <a:ext cx="6298920" cy="3976200"/>
          </a:xfrm>
          <a:prstGeom prst="rect">
            <a:avLst/>
          </a:prstGeom>
          <a:ln w="0">
            <a:noFill/>
          </a:ln>
        </p:spPr>
      </p:pic>
      <p:sp>
        <p:nvSpPr>
          <p:cNvPr id="954" name="PlaceHolder 24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“Grids, Blocks and Threads»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57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“Thread Indices»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6" name="" descr=""/>
          <p:cNvPicPr/>
          <p:nvPr/>
        </p:nvPicPr>
        <p:blipFill>
          <a:blip r:embed="rId1"/>
          <a:stretch/>
        </p:blipFill>
        <p:spPr>
          <a:xfrm>
            <a:off x="2558880" y="1350720"/>
            <a:ext cx="4970520" cy="294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" descr=""/>
          <p:cNvPicPr/>
          <p:nvPr/>
        </p:nvPicPr>
        <p:blipFill>
          <a:blip r:embed="rId1"/>
          <a:stretch/>
        </p:blipFill>
        <p:spPr>
          <a:xfrm>
            <a:off x="1620000" y="1425600"/>
            <a:ext cx="6525720" cy="3793320"/>
          </a:xfrm>
          <a:prstGeom prst="rect">
            <a:avLst/>
          </a:prstGeom>
          <a:ln w="0">
            <a:noFill/>
          </a:ln>
        </p:spPr>
      </p:pic>
      <p:sp>
        <p:nvSpPr>
          <p:cNvPr id="958" name="PlaceHolder 56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“Matrix Multiplication»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" descr=""/>
          <p:cNvPicPr/>
          <p:nvPr/>
        </p:nvPicPr>
        <p:blipFill>
          <a:blip r:embed="rId1"/>
          <a:stretch/>
        </p:blipFill>
        <p:spPr>
          <a:xfrm>
            <a:off x="2019960" y="1440000"/>
            <a:ext cx="5718960" cy="3649320"/>
          </a:xfrm>
          <a:prstGeom prst="rect">
            <a:avLst/>
          </a:prstGeom>
          <a:ln w="0">
            <a:noFill/>
          </a:ln>
        </p:spPr>
      </p:pic>
      <p:sp>
        <p:nvSpPr>
          <p:cNvPr id="960" name="PlaceHolder 58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“Matrix Multiplication»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7378920" cy="3796920"/>
          </a:xfrm>
          <a:prstGeom prst="rect">
            <a:avLst/>
          </a:prstGeom>
          <a:ln w="0">
            <a:noFill/>
          </a:ln>
        </p:spPr>
      </p:pic>
      <p:sp>
        <p:nvSpPr>
          <p:cNvPr id="962" name="PlaceHolder 59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“Matrix Multiplication»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" descr=""/>
          <p:cNvPicPr/>
          <p:nvPr/>
        </p:nvPicPr>
        <p:blipFill>
          <a:blip r:embed="rId1"/>
          <a:stretch/>
        </p:blipFill>
        <p:spPr>
          <a:xfrm>
            <a:off x="1620000" y="1397520"/>
            <a:ext cx="7198920" cy="3821400"/>
          </a:xfrm>
          <a:prstGeom prst="rect">
            <a:avLst/>
          </a:prstGeom>
          <a:ln w="0">
            <a:noFill/>
          </a:ln>
        </p:spPr>
      </p:pic>
      <p:sp>
        <p:nvSpPr>
          <p:cNvPr id="964" name="PlaceHolder 62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“Matrix Multiplication»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" descr=""/>
          <p:cNvPicPr/>
          <p:nvPr/>
        </p:nvPicPr>
        <p:blipFill>
          <a:blip r:embed="rId1"/>
          <a:stretch/>
        </p:blipFill>
        <p:spPr>
          <a:xfrm>
            <a:off x="1800000" y="1345680"/>
            <a:ext cx="6777360" cy="3693240"/>
          </a:xfrm>
          <a:prstGeom prst="rect">
            <a:avLst/>
          </a:prstGeom>
          <a:ln w="0">
            <a:noFill/>
          </a:ln>
        </p:spPr>
      </p:pic>
      <p:sp>
        <p:nvSpPr>
          <p:cNvPr id="966" name="PlaceHolder 63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“Matrix Multiplication»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" descr=""/>
          <p:cNvPicPr/>
          <p:nvPr/>
        </p:nvPicPr>
        <p:blipFill>
          <a:blip r:embed="rId1"/>
          <a:stretch/>
        </p:blipFill>
        <p:spPr>
          <a:xfrm>
            <a:off x="1800000" y="1440000"/>
            <a:ext cx="6280200" cy="3529800"/>
          </a:xfrm>
          <a:prstGeom prst="rect">
            <a:avLst/>
          </a:prstGeom>
          <a:ln w="0">
            <a:noFill/>
          </a:ln>
        </p:spPr>
      </p:pic>
      <p:sp>
        <p:nvSpPr>
          <p:cNvPr id="968" name="PlaceHolder 64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“Matrix Multiplication»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" descr=""/>
          <p:cNvPicPr/>
          <p:nvPr/>
        </p:nvPicPr>
        <p:blipFill>
          <a:blip r:embed="rId1"/>
          <a:stretch/>
        </p:blipFill>
        <p:spPr>
          <a:xfrm>
            <a:off x="1834560" y="1440000"/>
            <a:ext cx="6624360" cy="3741480"/>
          </a:xfrm>
          <a:prstGeom prst="rect">
            <a:avLst/>
          </a:prstGeom>
          <a:ln w="0">
            <a:noFill/>
          </a:ln>
        </p:spPr>
      </p:pic>
      <p:sp>
        <p:nvSpPr>
          <p:cNvPr id="970" name="PlaceHolder 66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“Matrix Multiplication»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" descr=""/>
          <p:cNvPicPr/>
          <p:nvPr/>
        </p:nvPicPr>
        <p:blipFill>
          <a:blip r:embed="rId1"/>
          <a:stretch/>
        </p:blipFill>
        <p:spPr>
          <a:xfrm>
            <a:off x="1558440" y="1260000"/>
            <a:ext cx="6963840" cy="3958920"/>
          </a:xfrm>
          <a:prstGeom prst="rect">
            <a:avLst/>
          </a:prstGeom>
          <a:ln w="0">
            <a:noFill/>
          </a:ln>
        </p:spPr>
      </p:pic>
      <p:sp>
        <p:nvSpPr>
          <p:cNvPr id="972" name="PlaceHolder 67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“Matrix Multiplication»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589680" y="1630800"/>
            <a:ext cx="9489240" cy="12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Scale code to hundreds of cores running thousands of threads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task runs on the GPU independently from the CPU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Content Placeholder 66" descr="CUDA_CPU_GPUscr_001-large.jpg"/>
          <p:cNvPicPr/>
          <p:nvPr/>
        </p:nvPicPr>
        <p:blipFill>
          <a:blip r:embed="rId1"/>
          <a:stretch/>
        </p:blipFill>
        <p:spPr>
          <a:xfrm>
            <a:off x="2094480" y="2889360"/>
            <a:ext cx="5911920" cy="1848600"/>
          </a:xfrm>
          <a:prstGeom prst="rect">
            <a:avLst/>
          </a:prstGeom>
          <a:ln w="0">
            <a:noFill/>
          </a:ln>
        </p:spPr>
      </p:pic>
      <p:sp>
        <p:nvSpPr>
          <p:cNvPr id="196" name="PlaceHolder 105"/>
          <p:cNvSpPr/>
          <p:nvPr/>
        </p:nvSpPr>
        <p:spPr>
          <a:xfrm>
            <a:off x="360720" y="22572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Goals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" descr=""/>
          <p:cNvPicPr/>
          <p:nvPr/>
        </p:nvPicPr>
        <p:blipFill>
          <a:blip r:embed="rId1"/>
          <a:stretch/>
        </p:blipFill>
        <p:spPr>
          <a:xfrm>
            <a:off x="1827000" y="1260000"/>
            <a:ext cx="6420240" cy="3958920"/>
          </a:xfrm>
          <a:prstGeom prst="rect">
            <a:avLst/>
          </a:prstGeom>
          <a:ln w="0">
            <a:noFill/>
          </a:ln>
        </p:spPr>
      </p:pic>
      <p:sp>
        <p:nvSpPr>
          <p:cNvPr id="974" name="PlaceHolder 68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“Matrix Multiplication»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" descr=""/>
          <p:cNvPicPr/>
          <p:nvPr/>
        </p:nvPicPr>
        <p:blipFill>
          <a:blip r:embed="rId1"/>
          <a:stretch/>
        </p:blipFill>
        <p:spPr>
          <a:xfrm>
            <a:off x="1417680" y="1260000"/>
            <a:ext cx="6861240" cy="3849480"/>
          </a:xfrm>
          <a:prstGeom prst="rect">
            <a:avLst/>
          </a:prstGeom>
          <a:ln w="0">
            <a:noFill/>
          </a:ln>
        </p:spPr>
      </p:pic>
      <p:sp>
        <p:nvSpPr>
          <p:cNvPr id="976" name="PlaceHolder 69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“Matrix Multiplication»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" descr=""/>
          <p:cNvPicPr/>
          <p:nvPr/>
        </p:nvPicPr>
        <p:blipFill>
          <a:blip r:embed="rId1"/>
          <a:stretch/>
        </p:blipFill>
        <p:spPr>
          <a:xfrm>
            <a:off x="2340000" y="1325520"/>
            <a:ext cx="5621040" cy="3886200"/>
          </a:xfrm>
          <a:prstGeom prst="rect">
            <a:avLst/>
          </a:prstGeom>
          <a:ln w="0">
            <a:noFill/>
          </a:ln>
        </p:spPr>
      </p:pic>
      <p:sp>
        <p:nvSpPr>
          <p:cNvPr id="978" name="PlaceHolder 71"/>
          <p:cNvSpPr/>
          <p:nvPr/>
        </p:nvSpPr>
        <p:spPr>
          <a:xfrm>
            <a:off x="360000" y="22608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“Matrix Multiplication»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" descr=""/>
          <p:cNvPicPr/>
          <p:nvPr/>
        </p:nvPicPr>
        <p:blipFill>
          <a:blip r:embed="rId1"/>
          <a:stretch/>
        </p:blipFill>
        <p:spPr>
          <a:xfrm>
            <a:off x="7943760" y="4543200"/>
            <a:ext cx="1873440" cy="832680"/>
          </a:xfrm>
          <a:prstGeom prst="rect">
            <a:avLst/>
          </a:prstGeom>
          <a:ln w="10800">
            <a:noFill/>
          </a:ln>
        </p:spPr>
      </p:pic>
      <p:pic>
        <p:nvPicPr>
          <p:cNvPr id="980" name="" descr=""/>
          <p:cNvPicPr/>
          <p:nvPr/>
        </p:nvPicPr>
        <p:blipFill>
          <a:blip r:embed="rId2"/>
          <a:stretch/>
        </p:blipFill>
        <p:spPr>
          <a:xfrm>
            <a:off x="2120400" y="2340000"/>
            <a:ext cx="1470600" cy="1813680"/>
          </a:xfrm>
          <a:prstGeom prst="rect">
            <a:avLst/>
          </a:prstGeom>
          <a:ln w="0">
            <a:noFill/>
          </a:ln>
        </p:spPr>
      </p:pic>
      <p:sp>
        <p:nvSpPr>
          <p:cNvPr id="981" name=""/>
          <p:cNvSpPr/>
          <p:nvPr/>
        </p:nvSpPr>
        <p:spPr>
          <a:xfrm>
            <a:off x="4174560" y="3054960"/>
            <a:ext cx="3196440" cy="356040"/>
          </a:xfrm>
          <a:custGeom>
            <a:avLst/>
            <a:gdLst>
              <a:gd name="textAreaLeft" fmla="*/ 0 w 3196440"/>
              <a:gd name="textAreaRight" fmla="*/ 3196800 w 3196440"/>
              <a:gd name="textAreaTop" fmla="*/ 0 h 356040"/>
              <a:gd name="textAreaBottom" fmla="*/ 356400 h 356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源ノ角ゴシック Normal"/>
              </a:rPr>
              <a:t>Thank you for your attention !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"/>
          <p:cNvSpPr/>
          <p:nvPr/>
        </p:nvSpPr>
        <p:spPr>
          <a:xfrm>
            <a:off x="468000" y="2403000"/>
            <a:ext cx="4448520" cy="13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Threads are grouped into thread blocks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Blocks are grouped into a single grid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grid is executed on the GPU as a kernel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Content Placeholder 67" descr="cuda3.png"/>
          <p:cNvPicPr/>
          <p:nvPr/>
        </p:nvPicPr>
        <p:blipFill>
          <a:blip r:embed="rId1"/>
          <a:stretch/>
        </p:blipFill>
        <p:spPr>
          <a:xfrm>
            <a:off x="5208120" y="1339560"/>
            <a:ext cx="3970080" cy="3970440"/>
          </a:xfrm>
          <a:prstGeom prst="rect">
            <a:avLst/>
          </a:prstGeom>
          <a:ln w="0">
            <a:noFill/>
          </a:ln>
        </p:spPr>
      </p:pic>
      <p:sp>
        <p:nvSpPr>
          <p:cNvPr id="199" name="PlaceHolder 106"/>
          <p:cNvSpPr/>
          <p:nvPr/>
        </p:nvSpPr>
        <p:spPr>
          <a:xfrm>
            <a:off x="360720" y="225720"/>
            <a:ext cx="9347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CUDA: Structure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1679</TotalTime>
  <Application>LibreOffice/7.5.3.2$MacOSX_X86_64 LibreOffice_project/9f56dff12ba03b9acd7730a5a481eea045e468f3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2023-07-07T10:09:38Z</dcterms:created>
  <dc:creator/>
  <dc:description/>
  <dc:language>fr-FR</dc:language>
  <cp:lastModifiedBy/>
  <dcterms:modified xsi:type="dcterms:W3CDTF">2023-11-27T17:21:52Z</dcterms:modified>
  <cp:revision>289</cp:revision>
  <dc:subject/>
  <dc:title>Midnightblue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